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18.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1"/>
  </p:sldMasterIdLst>
  <p:notesMasterIdLst>
    <p:notesMasterId r:id="rId62"/>
  </p:notesMasterIdLst>
  <p:handoutMasterIdLst>
    <p:handoutMasterId r:id="rId63"/>
  </p:handoutMasterIdLst>
  <p:sldIdLst>
    <p:sldId id="256" r:id="rId2"/>
    <p:sldId id="356" r:id="rId3"/>
    <p:sldId id="386" r:id="rId4"/>
    <p:sldId id="387" r:id="rId5"/>
    <p:sldId id="328" r:id="rId6"/>
    <p:sldId id="343" r:id="rId7"/>
    <p:sldId id="359" r:id="rId8"/>
    <p:sldId id="360" r:id="rId9"/>
    <p:sldId id="344" r:id="rId10"/>
    <p:sldId id="345" r:id="rId11"/>
    <p:sldId id="346" r:id="rId12"/>
    <p:sldId id="348" r:id="rId13"/>
    <p:sldId id="329" r:id="rId14"/>
    <p:sldId id="266" r:id="rId15"/>
    <p:sldId id="363" r:id="rId16"/>
    <p:sldId id="337" r:id="rId17"/>
    <p:sldId id="410" r:id="rId18"/>
    <p:sldId id="409" r:id="rId19"/>
    <p:sldId id="411" r:id="rId20"/>
    <p:sldId id="391" r:id="rId21"/>
    <p:sldId id="379" r:id="rId22"/>
    <p:sldId id="380" r:id="rId23"/>
    <p:sldId id="361" r:id="rId24"/>
    <p:sldId id="351" r:id="rId25"/>
    <p:sldId id="352" r:id="rId26"/>
    <p:sldId id="365" r:id="rId27"/>
    <p:sldId id="335" r:id="rId28"/>
    <p:sldId id="340" r:id="rId29"/>
    <p:sldId id="331" r:id="rId30"/>
    <p:sldId id="333" r:id="rId31"/>
    <p:sldId id="366" r:id="rId32"/>
    <p:sldId id="334" r:id="rId33"/>
    <p:sldId id="383" r:id="rId34"/>
    <p:sldId id="336" r:id="rId35"/>
    <p:sldId id="261" r:id="rId36"/>
    <p:sldId id="260" r:id="rId37"/>
    <p:sldId id="262" r:id="rId38"/>
    <p:sldId id="368" r:id="rId39"/>
    <p:sldId id="370" r:id="rId40"/>
    <p:sldId id="385" r:id="rId41"/>
    <p:sldId id="265" r:id="rId42"/>
    <p:sldId id="330" r:id="rId43"/>
    <p:sldId id="264" r:id="rId44"/>
    <p:sldId id="267" r:id="rId45"/>
    <p:sldId id="268" r:id="rId46"/>
    <p:sldId id="371" r:id="rId47"/>
    <p:sldId id="269" r:id="rId48"/>
    <p:sldId id="367" r:id="rId49"/>
    <p:sldId id="270" r:id="rId50"/>
    <p:sldId id="272" r:id="rId51"/>
    <p:sldId id="273" r:id="rId52"/>
    <p:sldId id="274" r:id="rId53"/>
    <p:sldId id="341" r:id="rId54"/>
    <p:sldId id="271" r:id="rId55"/>
    <p:sldId id="373" r:id="rId56"/>
    <p:sldId id="275" r:id="rId57"/>
    <p:sldId id="276" r:id="rId58"/>
    <p:sldId id="372" r:id="rId59"/>
    <p:sldId id="342" r:id="rId60"/>
    <p:sldId id="388"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autoAdjust="0"/>
    <p:restoredTop sz="80607" autoAdjust="0"/>
  </p:normalViewPr>
  <p:slideViewPr>
    <p:cSldViewPr snapToGrid="0" snapToObjects="1">
      <p:cViewPr varScale="1">
        <p:scale>
          <a:sx n="131" d="100"/>
          <a:sy n="131" d="100"/>
        </p:scale>
        <p:origin x="1792" y="96"/>
      </p:cViewPr>
      <p:guideLst>
        <p:guide orient="horz" pos="2160"/>
        <p:guide pos="3840"/>
      </p:guideLst>
    </p:cSldViewPr>
  </p:slideViewPr>
  <p:outlineViewPr>
    <p:cViewPr>
      <p:scale>
        <a:sx n="33" d="100"/>
        <a:sy n="33" d="100"/>
      </p:scale>
      <p:origin x="0" y="21296"/>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68" d="100"/>
          <a:sy n="68" d="100"/>
        </p:scale>
        <p:origin x="2873" y="55"/>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E301EFA-672E-4509-A450-5E86A54B7C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DEB4AA3-616A-4055-BEC3-240E5FF6C1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B1B4E9-D9BF-4A3C-9EEC-3857DD36DD59}" type="datetimeFigureOut">
              <a:rPr lang="zh-CN" altLang="en-US" smtClean="0"/>
              <a:t>2023/8/28</a:t>
            </a:fld>
            <a:endParaRPr lang="zh-CN" altLang="en-US"/>
          </a:p>
        </p:txBody>
      </p:sp>
      <p:sp>
        <p:nvSpPr>
          <p:cNvPr id="4" name="页脚占位符 3">
            <a:extLst>
              <a:ext uri="{FF2B5EF4-FFF2-40B4-BE49-F238E27FC236}">
                <a16:creationId xmlns:a16="http://schemas.microsoft.com/office/drawing/2014/main" id="{AAE2A1AD-8187-4604-B78B-3F62C90947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36DA884-A245-4C63-9520-8DFD8D346D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42131A-F58A-40DC-8137-20583BA9AFEF}" type="slidenum">
              <a:rPr lang="zh-CN" altLang="en-US" smtClean="0"/>
              <a:t>‹#›</a:t>
            </a:fld>
            <a:endParaRPr lang="zh-CN" altLang="en-US"/>
          </a:p>
        </p:txBody>
      </p:sp>
    </p:spTree>
    <p:extLst>
      <p:ext uri="{BB962C8B-B14F-4D97-AF65-F5344CB8AC3E}">
        <p14:creationId xmlns:p14="http://schemas.microsoft.com/office/powerpoint/2010/main" val="1311113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B8E9B-9938-FE4B-AE28-1C6AC5DA2731}" type="datetimeFigureOut">
              <a:rPr kumimoji="1" lang="zh-CN" altLang="en-US" smtClean="0"/>
              <a:t>2023/8/28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B215D2-4FF9-AF41-91A8-41FD4B9A9275}" type="slidenum">
              <a:rPr kumimoji="1" lang="zh-CN" altLang="en-US" smtClean="0"/>
              <a:t>‹#›</a:t>
            </a:fld>
            <a:endParaRPr kumimoji="1" lang="zh-CN" altLang="en-US"/>
          </a:p>
        </p:txBody>
      </p:sp>
    </p:spTree>
    <p:extLst>
      <p:ext uri="{BB962C8B-B14F-4D97-AF65-F5344CB8AC3E}">
        <p14:creationId xmlns:p14="http://schemas.microsoft.com/office/powerpoint/2010/main" val="74177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Hans" altLang="en-US" dirty="0"/>
              <a:t>难度很大，因为恶意代码没有源代码，</a:t>
            </a:r>
            <a:r>
              <a:rPr kumimoji="1" lang="en-US" altLang="zh-Hans" dirty="0"/>
              <a:t>No source code only binary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大学的四大神课：汇编语言不会编</a:t>
            </a:r>
            <a:endParaRPr kumimoji="1" lang="en-US" altLang="zh-Hans" dirty="0"/>
          </a:p>
          <a:p>
            <a:r>
              <a:rPr kumimoji="1" lang="zh-Hans" altLang="en-US" dirty="0"/>
              <a:t>编译器仅仅是一个翻译，把高级语言翻译给计算机。</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1</a:t>
            </a:fld>
            <a:endParaRPr kumimoji="1" lang="zh-CN" altLang="en-US"/>
          </a:p>
        </p:txBody>
      </p:sp>
    </p:spTree>
    <p:extLst>
      <p:ext uri="{BB962C8B-B14F-4D97-AF65-F5344CB8AC3E}">
        <p14:creationId xmlns:p14="http://schemas.microsoft.com/office/powerpoint/2010/main" val="80955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ML is acknowledged as a promising technique</a:t>
            </a:r>
          </a:p>
          <a:p>
            <a:r>
              <a:rPr kumimoji="1" lang="en-US" altLang="zh-CN" dirty="0"/>
              <a:t>identify unknown and previously unseen malware</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29</a:t>
            </a:fld>
            <a:endParaRPr kumimoji="1" lang="zh-CN" altLang="en-US"/>
          </a:p>
        </p:txBody>
      </p:sp>
    </p:spTree>
    <p:extLst>
      <p:ext uri="{BB962C8B-B14F-4D97-AF65-F5344CB8AC3E}">
        <p14:creationId xmlns:p14="http://schemas.microsoft.com/office/powerpoint/2010/main" val="1962406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Hans" altLang="en-US" dirty="0"/>
              <a:t>我们学习机器学习就行了，机器会自动帮助我们找到恶意代码的</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30</a:t>
            </a:fld>
            <a:endParaRPr kumimoji="1" lang="zh-CN" altLang="en-US"/>
          </a:p>
        </p:txBody>
      </p:sp>
    </p:spTree>
    <p:extLst>
      <p:ext uri="{BB962C8B-B14F-4D97-AF65-F5344CB8AC3E}">
        <p14:creationId xmlns:p14="http://schemas.microsoft.com/office/powerpoint/2010/main" val="4174442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31</a:t>
            </a:fld>
            <a:endParaRPr kumimoji="1" lang="zh-CN" altLang="en-US"/>
          </a:p>
        </p:txBody>
      </p:sp>
    </p:spTree>
    <p:extLst>
      <p:ext uri="{BB962C8B-B14F-4D97-AF65-F5344CB8AC3E}">
        <p14:creationId xmlns:p14="http://schemas.microsoft.com/office/powerpoint/2010/main" val="1126199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Randomly,</a:t>
            </a:r>
            <a:r>
              <a:rPr kumimoji="1" lang="en-US" altLang="zh-CN" baseline="0" dirty="0"/>
              <a:t> Mimic benign behavior, find the threshold, </a:t>
            </a:r>
            <a:r>
              <a:rPr kumimoji="1" lang="en-US" altLang="zh-CN" baseline="0"/>
              <a:t>poison training dataset</a:t>
            </a:r>
            <a:endParaRPr kumimoji="1" lang="zh-CN" altLang="en-US"/>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34</a:t>
            </a:fld>
            <a:endParaRPr kumimoji="1" lang="zh-CN" altLang="en-US"/>
          </a:p>
        </p:txBody>
      </p:sp>
    </p:spTree>
    <p:extLst>
      <p:ext uri="{BB962C8B-B14F-4D97-AF65-F5344CB8AC3E}">
        <p14:creationId xmlns:p14="http://schemas.microsoft.com/office/powerpoint/2010/main" val="1514507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contain:</a:t>
            </a:r>
            <a:r>
              <a:rPr kumimoji="1" lang="en-US" altLang="zh-CN" baseline="0" dirty="0"/>
              <a:t> prevent it from spreading or increasing</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35</a:t>
            </a:fld>
            <a:endParaRPr kumimoji="1" lang="zh-CN" altLang="en-US"/>
          </a:p>
        </p:txBody>
      </p:sp>
    </p:spTree>
    <p:extLst>
      <p:ext uri="{BB962C8B-B14F-4D97-AF65-F5344CB8AC3E}">
        <p14:creationId xmlns:p14="http://schemas.microsoft.com/office/powerpoint/2010/main" val="2091870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48</a:t>
            </a:fld>
            <a:endParaRPr kumimoji="1" lang="zh-CN" altLang="en-US"/>
          </a:p>
        </p:txBody>
      </p:sp>
    </p:spTree>
    <p:extLst>
      <p:ext uri="{BB962C8B-B14F-4D97-AF65-F5344CB8AC3E}">
        <p14:creationId xmlns:p14="http://schemas.microsoft.com/office/powerpoint/2010/main" val="799593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err="1"/>
              <a:t>keylogger</a:t>
            </a:r>
            <a:r>
              <a:rPr kumimoji="1" lang="en-US" altLang="zh-CN" dirty="0"/>
              <a:t>, records every key</a:t>
            </a:r>
            <a:r>
              <a:rPr kumimoji="1" lang="en-US" altLang="zh-CN" baseline="0" dirty="0"/>
              <a:t> press to help finding the victim's passwords and some other confidential data</a:t>
            </a:r>
          </a:p>
          <a:p>
            <a:endParaRPr kumimoji="1" lang="en-US" altLang="zh-CN" baseline="0" dirty="0"/>
          </a:p>
          <a:p>
            <a:r>
              <a:rPr kumimoji="1" lang="en-US" altLang="zh-CN" baseline="0" dirty="0"/>
              <a:t>victim </a:t>
            </a:r>
            <a:r>
              <a:rPr kumimoji="1" lang="en-US" altLang="zh-CN" baseline="0"/>
              <a:t>and cybercriminal</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50</a:t>
            </a:fld>
            <a:endParaRPr kumimoji="1" lang="zh-CN" altLang="en-US"/>
          </a:p>
        </p:txBody>
      </p:sp>
    </p:spTree>
    <p:extLst>
      <p:ext uri="{BB962C8B-B14F-4D97-AF65-F5344CB8AC3E}">
        <p14:creationId xmlns:p14="http://schemas.microsoft.com/office/powerpoint/2010/main" val="2033866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Most malware falls into the listed types. and Malware often spans multiple</a:t>
            </a:r>
            <a:r>
              <a:rPr kumimoji="1" lang="en-US" altLang="zh-CN" baseline="0" dirty="0"/>
              <a:t> categories.</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53</a:t>
            </a:fld>
            <a:endParaRPr kumimoji="1" lang="zh-CN" altLang="en-US"/>
          </a:p>
        </p:txBody>
      </p:sp>
    </p:spTree>
    <p:extLst>
      <p:ext uri="{BB962C8B-B14F-4D97-AF65-F5344CB8AC3E}">
        <p14:creationId xmlns:p14="http://schemas.microsoft.com/office/powerpoint/2010/main" val="1057105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1.</a:t>
            </a:r>
            <a:r>
              <a:rPr kumimoji="1" lang="en-US" altLang="zh-CN" baseline="0" dirty="0"/>
              <a:t> Get a general overview 2. Try from a different angle 3. </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57</a:t>
            </a:fld>
            <a:endParaRPr kumimoji="1" lang="zh-CN" altLang="en-US"/>
          </a:p>
        </p:txBody>
      </p:sp>
    </p:spTree>
    <p:extLst>
      <p:ext uri="{BB962C8B-B14F-4D97-AF65-F5344CB8AC3E}">
        <p14:creationId xmlns:p14="http://schemas.microsoft.com/office/powerpoint/2010/main" val="1575555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59</a:t>
            </a:fld>
            <a:endParaRPr kumimoji="1" lang="zh-CN" altLang="en-US"/>
          </a:p>
        </p:txBody>
      </p:sp>
    </p:spTree>
    <p:extLst>
      <p:ext uri="{BB962C8B-B14F-4D97-AF65-F5344CB8AC3E}">
        <p14:creationId xmlns:p14="http://schemas.microsoft.com/office/powerpoint/2010/main" val="4104130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2</a:t>
            </a:fld>
            <a:endParaRPr kumimoji="1" lang="zh-CN" altLang="en-US"/>
          </a:p>
        </p:txBody>
      </p:sp>
    </p:spTree>
    <p:extLst>
      <p:ext uri="{BB962C8B-B14F-4D97-AF65-F5344CB8AC3E}">
        <p14:creationId xmlns:p14="http://schemas.microsoft.com/office/powerpoint/2010/main" val="1636005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Hans" altLang="en-US" dirty="0"/>
              <a:t>难度很大，因为恶意代码没有源代码，</a:t>
            </a:r>
            <a:r>
              <a:rPr kumimoji="1" lang="en-US" altLang="zh-Hans" dirty="0"/>
              <a:t>No source code only binary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大学的四大神课：汇编语言不会编</a:t>
            </a:r>
            <a:endParaRPr kumimoji="1" lang="en-US" altLang="zh-Hans" dirty="0"/>
          </a:p>
          <a:p>
            <a:r>
              <a:rPr kumimoji="1" lang="zh-Hans" altLang="en-US" dirty="0"/>
              <a:t>编译器仅仅是一个翻译，把高级语言翻译给计算机。</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60</a:t>
            </a:fld>
            <a:endParaRPr kumimoji="1" lang="zh-CN" altLang="en-US"/>
          </a:p>
        </p:txBody>
      </p:sp>
    </p:spTree>
    <p:extLst>
      <p:ext uri="{BB962C8B-B14F-4D97-AF65-F5344CB8AC3E}">
        <p14:creationId xmlns:p14="http://schemas.microsoft.com/office/powerpoint/2010/main" val="2049171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Hans" altLang="en-US" dirty="0"/>
              <a:t>没有讲</a:t>
            </a:r>
            <a:r>
              <a:rPr kumimoji="1" lang="en-US" altLang="zh-Hans" dirty="0"/>
              <a:t>1</a:t>
            </a:r>
            <a:r>
              <a:rPr kumimoji="1" lang="zh-Hans" altLang="en-US" dirty="0"/>
              <a:t>章，一共有</a:t>
            </a:r>
            <a:r>
              <a:rPr kumimoji="1" lang="en-US" altLang="zh-Hans" dirty="0"/>
              <a:t>4</a:t>
            </a:r>
            <a:r>
              <a:rPr kumimoji="1" lang="zh-Hans" altLang="en-US" dirty="0"/>
              <a:t>个部分</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9</a:t>
            </a:fld>
            <a:endParaRPr kumimoji="1" lang="zh-CN" altLang="en-US"/>
          </a:p>
        </p:txBody>
      </p:sp>
    </p:spTree>
    <p:extLst>
      <p:ext uri="{BB962C8B-B14F-4D97-AF65-F5344CB8AC3E}">
        <p14:creationId xmlns:p14="http://schemas.microsoft.com/office/powerpoint/2010/main" val="2222482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10</a:t>
            </a:fld>
            <a:endParaRPr kumimoji="1" lang="zh-CN" altLang="en-US"/>
          </a:p>
        </p:txBody>
      </p:sp>
    </p:spTree>
    <p:extLst>
      <p:ext uri="{BB962C8B-B14F-4D97-AF65-F5344CB8AC3E}">
        <p14:creationId xmlns:p14="http://schemas.microsoft.com/office/powerpoint/2010/main" val="3747853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20</a:t>
            </a:fld>
            <a:endParaRPr kumimoji="1" lang="zh-CN" altLang="en-US"/>
          </a:p>
        </p:txBody>
      </p:sp>
    </p:spTree>
    <p:extLst>
      <p:ext uri="{BB962C8B-B14F-4D97-AF65-F5344CB8AC3E}">
        <p14:creationId xmlns:p14="http://schemas.microsoft.com/office/powerpoint/2010/main" val="334936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23</a:t>
            </a:fld>
            <a:endParaRPr kumimoji="1" lang="zh-CN" altLang="en-US"/>
          </a:p>
        </p:txBody>
      </p:sp>
    </p:spTree>
    <p:extLst>
      <p:ext uri="{BB962C8B-B14F-4D97-AF65-F5344CB8AC3E}">
        <p14:creationId xmlns:p14="http://schemas.microsoft.com/office/powerpoint/2010/main" val="2376841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3541FC6-E2E9-4675-9C02-48E14D31CA3D}" type="slidenum">
              <a:rPr lang="en-US" altLang="zh-CN" smtClean="0"/>
              <a:pPr>
                <a:defRPr/>
              </a:pPr>
              <a:t>24</a:t>
            </a:fld>
            <a:endParaRPr lang="en-US" altLang="zh-CN"/>
          </a:p>
        </p:txBody>
      </p:sp>
    </p:spTree>
    <p:extLst>
      <p:ext uri="{BB962C8B-B14F-4D97-AF65-F5344CB8AC3E}">
        <p14:creationId xmlns:p14="http://schemas.microsoft.com/office/powerpoint/2010/main" val="2622728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Hans" altLang="en-US" dirty="0"/>
              <a:t>海湾战争 </a:t>
            </a:r>
            <a:r>
              <a:rPr kumimoji="1" lang="en-US" altLang="zh-Hans" dirty="0"/>
              <a:t>1990-1991</a:t>
            </a:r>
            <a:r>
              <a:rPr kumimoji="1" lang="zh-Hans" altLang="en-US" dirty="0"/>
              <a:t>，恶意代码离我们很远吗？</a:t>
            </a:r>
            <a:endParaRPr kumimoji="1" lang="zh-CN" altLang="en-US" dirty="0"/>
          </a:p>
        </p:txBody>
      </p:sp>
      <p:sp>
        <p:nvSpPr>
          <p:cNvPr id="4" name="幻灯片编号占位符 3"/>
          <p:cNvSpPr>
            <a:spLocks noGrp="1"/>
          </p:cNvSpPr>
          <p:nvPr>
            <p:ph type="sldNum" sz="quarter" idx="10"/>
          </p:nvPr>
        </p:nvSpPr>
        <p:spPr/>
        <p:txBody>
          <a:bodyPr/>
          <a:lstStyle/>
          <a:p>
            <a:pPr>
              <a:defRPr/>
            </a:pPr>
            <a:fld id="{A3541FC6-E2E9-4675-9C02-48E14D31CA3D}" type="slidenum">
              <a:rPr lang="en-US" altLang="zh-CN" smtClean="0"/>
              <a:pPr>
                <a:defRPr/>
              </a:pPr>
              <a:t>25</a:t>
            </a:fld>
            <a:endParaRPr lang="en-US" altLang="zh-CN"/>
          </a:p>
        </p:txBody>
      </p:sp>
    </p:spTree>
    <p:extLst>
      <p:ext uri="{BB962C8B-B14F-4D97-AF65-F5344CB8AC3E}">
        <p14:creationId xmlns:p14="http://schemas.microsoft.com/office/powerpoint/2010/main" val="1980236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26</a:t>
            </a:fld>
            <a:endParaRPr kumimoji="1" lang="zh-CN" altLang="en-US"/>
          </a:p>
        </p:txBody>
      </p:sp>
    </p:spTree>
    <p:extLst>
      <p:ext uri="{BB962C8B-B14F-4D97-AF65-F5344CB8AC3E}">
        <p14:creationId xmlns:p14="http://schemas.microsoft.com/office/powerpoint/2010/main" val="2624373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027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215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8/28/2023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42767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60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809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1369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9727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77992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userDrawn="1">
  <p:cSld name="1_标题幻灯片">
    <p:bg>
      <p:bgPr>
        <a:gradFill rotWithShape="0">
          <a:gsLst>
            <a:gs pos="0">
              <a:schemeClr val="bg1"/>
            </a:gs>
            <a:gs pos="100000">
              <a:srgbClr val="3366FF"/>
            </a:gs>
          </a:gsLst>
          <a:lin ang="5400000" scaled="1"/>
        </a:gradFill>
        <a:effectLst/>
      </p:bgPr>
    </p:bg>
    <p:spTree>
      <p:nvGrpSpPr>
        <p:cNvPr id="1" name=""/>
        <p:cNvGrpSpPr/>
        <p:nvPr/>
      </p:nvGrpSpPr>
      <p:grpSpPr>
        <a:xfrm>
          <a:off x="0" y="0"/>
          <a:ext cx="0" cy="0"/>
          <a:chOff x="0" y="0"/>
          <a:chExt cx="0" cy="0"/>
        </a:xfrm>
      </p:grpSpPr>
      <p:pic>
        <p:nvPicPr>
          <p:cNvPr id="4231" name="Picture 135" descr="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8717" cy="1638300"/>
          </a:xfrm>
          <a:prstGeom prst="rect">
            <a:avLst/>
          </a:prstGeom>
          <a:noFill/>
          <a:extLst>
            <a:ext uri="{909E8E84-426E-40DD-AFC4-6F175D3DCCD1}">
              <a14:hiddenFill xmlns:a14="http://schemas.microsoft.com/office/drawing/2010/main">
                <a:solidFill>
                  <a:srgbClr val="FFFFFF"/>
                </a:solidFill>
              </a14:hiddenFill>
            </a:ext>
          </a:extLst>
        </p:spPr>
      </p:pic>
      <p:sp>
        <p:nvSpPr>
          <p:cNvPr id="4223" name="Rectangle 127"/>
          <p:cNvSpPr>
            <a:spLocks noChangeArrowheads="1"/>
          </p:cNvSpPr>
          <p:nvPr userDrawn="1"/>
        </p:nvSpPr>
        <p:spPr bwMode="gray">
          <a:xfrm>
            <a:off x="0" y="1"/>
            <a:ext cx="12192000" cy="1628775"/>
          </a:xfrm>
          <a:prstGeom prst="rect">
            <a:avLst/>
          </a:prstGeom>
          <a:gradFill rotWithShape="1">
            <a:gsLst>
              <a:gs pos="0">
                <a:srgbClr val="3366FF">
                  <a:alpha val="30000"/>
                </a:srgbClr>
              </a:gs>
              <a:gs pos="100000">
                <a:schemeClr val="bg1">
                  <a:alpha val="78999"/>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grpSp>
        <p:nvGrpSpPr>
          <p:cNvPr id="4111" name="Group 15"/>
          <p:cNvGrpSpPr>
            <a:grpSpLocks/>
          </p:cNvGrpSpPr>
          <p:nvPr/>
        </p:nvGrpSpPr>
        <p:grpSpPr bwMode="auto">
          <a:xfrm>
            <a:off x="0" y="1773238"/>
            <a:ext cx="12192000" cy="4895850"/>
            <a:chOff x="664" y="1951"/>
            <a:chExt cx="4308" cy="2120"/>
          </a:xfrm>
        </p:grpSpPr>
        <p:sp>
          <p:nvSpPr>
            <p:cNvPr id="4112"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3"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4"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5"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6"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7"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8"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9"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0"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1"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2"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3"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4"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5"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6"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7"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8"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9"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0"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1"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2"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3"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4"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5"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6"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7"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8"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9"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0"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1"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2"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3"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4"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5"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6"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algn="ctr" rotWithShape="0">
                      <a:srgbClr val="FEFEFE">
                        <a:gamma/>
                        <a:shade val="60000"/>
                        <a:invGamma/>
                        <a:alpha val="50000"/>
                      </a:srgbClr>
                    </a:outerShdw>
                  </a:effectLst>
                </a14:hiddenEffects>
              </a:ext>
            </a:extLst>
          </p:spPr>
          <p:txBody>
            <a:bodyPr/>
            <a:lstStyle/>
            <a:p>
              <a:endParaRPr lang="zh-CN" altLang="en-US" sz="1800"/>
            </a:p>
          </p:txBody>
        </p:sp>
        <p:sp>
          <p:nvSpPr>
            <p:cNvPr id="4147"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8"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9"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0"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1"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2"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3"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4"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5"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6"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7"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8"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9"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0"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1"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2"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3"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4"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5"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6"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7"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8"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9"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0"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1"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2"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3"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4"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5"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6"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7"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8"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9"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0"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1"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2"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3"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4"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5"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6"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7"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8"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9"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0"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1"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2"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3"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4"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5"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6"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7"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8"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9"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0"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1"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2"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3"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4"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5"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6"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7"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8"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9"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0"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1"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2"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3"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4"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5"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6"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7"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8"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9"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grpSp>
      <p:sp>
        <p:nvSpPr>
          <p:cNvPr id="4098" name="Rectangle 2"/>
          <p:cNvSpPr>
            <a:spLocks noGrp="1" noChangeArrowheads="1"/>
          </p:cNvSpPr>
          <p:nvPr>
            <p:ph type="ctrTitle"/>
          </p:nvPr>
        </p:nvSpPr>
        <p:spPr>
          <a:xfrm>
            <a:off x="2016433" y="2795199"/>
            <a:ext cx="8534400" cy="1143000"/>
          </a:xfrm>
        </p:spPr>
        <p:txBody>
          <a:bodyPr/>
          <a:lstStyle>
            <a:lvl1pPr algn="ctr">
              <a:defRPr sz="4300" i="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pPr lvl="0"/>
            <a:r>
              <a:rPr lang="zh-CN" altLang="en-US" noProof="0" dirty="0"/>
              <a:t>单击此处编辑母版标题样式</a:t>
            </a:r>
          </a:p>
        </p:txBody>
      </p:sp>
    </p:spTree>
    <p:extLst>
      <p:ext uri="{BB962C8B-B14F-4D97-AF65-F5344CB8AC3E}">
        <p14:creationId xmlns:p14="http://schemas.microsoft.com/office/powerpoint/2010/main" val="186073280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8/28/2023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32" descr="7">
            <a:extLst>
              <a:ext uri="{FF2B5EF4-FFF2-40B4-BE49-F238E27FC236}">
                <a16:creationId xmlns:a16="http://schemas.microsoft.com/office/drawing/2014/main" id="{FD8F6FB1-E1D5-4F04-A2A9-0987A72A3D71}"/>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262534" y="6165851"/>
            <a:ext cx="2785533" cy="638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1" descr="6">
            <a:extLst>
              <a:ext uri="{FF2B5EF4-FFF2-40B4-BE49-F238E27FC236}">
                <a16:creationId xmlns:a16="http://schemas.microsoft.com/office/drawing/2014/main" id="{E864B253-ABEB-4368-998F-6DA40D3EC34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 y="1"/>
            <a:ext cx="3695700" cy="9064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6" descr="2">
            <a:extLst>
              <a:ext uri="{FF2B5EF4-FFF2-40B4-BE49-F238E27FC236}">
                <a16:creationId xmlns:a16="http://schemas.microsoft.com/office/drawing/2014/main" id="{E9E6436C-F859-43D7-B4EB-16C3219BBED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695700" y="441326"/>
            <a:ext cx="4656667" cy="4667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9" descr="artplus_nature_naturalcity42_f">
            <a:extLst>
              <a:ext uri="{FF2B5EF4-FFF2-40B4-BE49-F238E27FC236}">
                <a16:creationId xmlns:a16="http://schemas.microsoft.com/office/drawing/2014/main" id="{F1094FD7-4F75-459C-B5E9-71D19581026E}"/>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879417" y="6334126"/>
            <a:ext cx="1826683" cy="5238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4">
            <a:extLst>
              <a:ext uri="{FF2B5EF4-FFF2-40B4-BE49-F238E27FC236}">
                <a16:creationId xmlns:a16="http://schemas.microsoft.com/office/drawing/2014/main" id="{00AF312F-24C4-4A9A-9413-2FA32D6F8C93}"/>
              </a:ext>
            </a:extLst>
          </p:cNvPr>
          <p:cNvSpPr>
            <a:spLocks noChangeArrowheads="1"/>
          </p:cNvSpPr>
          <p:nvPr userDrawn="1"/>
        </p:nvSpPr>
        <p:spPr bwMode="gray">
          <a:xfrm>
            <a:off x="0" y="1"/>
            <a:ext cx="12192000" cy="1484313"/>
          </a:xfrm>
          <a:prstGeom prst="rect">
            <a:avLst/>
          </a:prstGeom>
          <a:gradFill rotWithShape="1">
            <a:gsLst>
              <a:gs pos="0">
                <a:srgbClr val="3366FF">
                  <a:alpha val="60001"/>
                </a:srgbClr>
              </a:gs>
              <a:gs pos="100000">
                <a:srgbClr val="FFFFFF">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sp>
        <p:nvSpPr>
          <p:cNvPr id="2" name="Title Placeholder 1"/>
          <p:cNvSpPr>
            <a:spLocks noGrp="1"/>
          </p:cNvSpPr>
          <p:nvPr>
            <p:ph type="title"/>
          </p:nvPr>
        </p:nvSpPr>
        <p:spPr>
          <a:xfrm>
            <a:off x="838200" y="784225"/>
            <a:ext cx="10515600" cy="9064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extLst>
      <p:ext uri="{BB962C8B-B14F-4D97-AF65-F5344CB8AC3E}">
        <p14:creationId xmlns:p14="http://schemas.microsoft.com/office/powerpoint/2010/main" val="282120963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4"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10.tmp"/><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slideLayout" Target="../slideLayouts/slideLayout7.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slideLayout" Target="../slideLayouts/slideLayout7.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image" Target="../media/image10.tmp"/><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19" Type="http://schemas.openxmlformats.org/officeDocument/2006/relationships/notesSlide" Target="../notesSlides/notesSlide5.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 Type="http://schemas.openxmlformats.org/officeDocument/2006/relationships/tags" Target="../tags/tag47.xml"/><Relationship Id="rId21" Type="http://schemas.openxmlformats.org/officeDocument/2006/relationships/tags" Target="../tags/tag65.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notesSlide" Target="../notesSlides/notesSlide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slideLayout" Target="../slideLayouts/slideLayout7.xml"/><Relationship Id="rId10" Type="http://schemas.openxmlformats.org/officeDocument/2006/relationships/tags" Target="../tags/tag54.xml"/><Relationship Id="rId19" Type="http://schemas.openxmlformats.org/officeDocument/2006/relationships/tags" Target="../tags/tag63.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image" Target="../media/image10.tmp"/></Relationships>
</file>

<file path=ppt/slides/_rels/slide24.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18" Type="http://schemas.openxmlformats.org/officeDocument/2006/relationships/tags" Target="../tags/tag89.xml"/><Relationship Id="rId3" Type="http://schemas.openxmlformats.org/officeDocument/2006/relationships/tags" Target="../tags/tag74.xml"/><Relationship Id="rId21" Type="http://schemas.openxmlformats.org/officeDocument/2006/relationships/slideLayout" Target="../slideLayouts/slideLayout7.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tags" Target="../tags/tag91.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image" Target="../media/image10.tmp"/><Relationship Id="rId10" Type="http://schemas.openxmlformats.org/officeDocument/2006/relationships/tags" Target="../tags/tag81.xml"/><Relationship Id="rId19" Type="http://schemas.openxmlformats.org/officeDocument/2006/relationships/tags" Target="../tags/tag90.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tags" Target="../tags/tag117.xml"/><Relationship Id="rId3" Type="http://schemas.openxmlformats.org/officeDocument/2006/relationships/tags" Target="../tags/tag94.xml"/><Relationship Id="rId21" Type="http://schemas.openxmlformats.org/officeDocument/2006/relationships/tags" Target="../tags/tag112.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notesSlide" Target="../notesSlides/notesSlide12.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slideLayout" Target="../slideLayouts/slideLayout7.xml"/><Relationship Id="rId10" Type="http://schemas.openxmlformats.org/officeDocument/2006/relationships/tags" Target="../tags/tag101.xml"/><Relationship Id="rId19" Type="http://schemas.openxmlformats.org/officeDocument/2006/relationships/tags" Target="../tags/tag110.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tags" Target="../tags/tag118.xml"/><Relationship Id="rId30" Type="http://schemas.openxmlformats.org/officeDocument/2006/relationships/image" Target="../media/image10.tmp"/></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60.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slideLayout" Target="../slideLayouts/slideLayout7.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 Type="http://schemas.openxmlformats.org/officeDocument/2006/relationships/tags" Target="../tags/tag120.xml"/><Relationship Id="rId16" Type="http://schemas.openxmlformats.org/officeDocument/2006/relationships/tags" Target="../tags/tag134.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tags" Target="../tags/tag133.xml"/><Relationship Id="rId10" Type="http://schemas.openxmlformats.org/officeDocument/2006/relationships/tags" Target="../tags/tag128.xml"/><Relationship Id="rId19" Type="http://schemas.openxmlformats.org/officeDocument/2006/relationships/image" Target="../media/image10.tmp"/><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tags" Target="../tags/tag148.xml"/><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tags" Target="../tags/tag147.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5" Type="http://schemas.openxmlformats.org/officeDocument/2006/relationships/image" Target="../media/image10.tmp"/><Relationship Id="rId10" Type="http://schemas.openxmlformats.org/officeDocument/2006/relationships/tags" Target="../tags/tag145.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tags" Target="../tags/tag161.xml"/><Relationship Id="rId18" Type="http://schemas.openxmlformats.org/officeDocument/2006/relationships/slideLayout" Target="../slideLayouts/slideLayout7.xml"/><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tags" Target="../tags/tag160.xml"/><Relationship Id="rId17" Type="http://schemas.openxmlformats.org/officeDocument/2006/relationships/tags" Target="../tags/tag165.xml"/><Relationship Id="rId2" Type="http://schemas.openxmlformats.org/officeDocument/2006/relationships/tags" Target="../tags/tag150.xml"/><Relationship Id="rId16" Type="http://schemas.openxmlformats.org/officeDocument/2006/relationships/tags" Target="../tags/tag164.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5" Type="http://schemas.openxmlformats.org/officeDocument/2006/relationships/tags" Target="../tags/tag153.xml"/><Relationship Id="rId15" Type="http://schemas.openxmlformats.org/officeDocument/2006/relationships/tags" Target="../tags/tag163.xml"/><Relationship Id="rId10" Type="http://schemas.openxmlformats.org/officeDocument/2006/relationships/tags" Target="../tags/tag158.xml"/><Relationship Id="rId19" Type="http://schemas.openxmlformats.org/officeDocument/2006/relationships/image" Target="../media/image10.tmp"/><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tags" Target="../tags/tag16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tags" Target="../tags/tag183.xml"/><Relationship Id="rId3" Type="http://schemas.openxmlformats.org/officeDocument/2006/relationships/tags" Target="../tags/tag168.xml"/><Relationship Id="rId21" Type="http://schemas.openxmlformats.org/officeDocument/2006/relationships/slideLayout" Target="../slideLayouts/slideLayout7.xml"/><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tags" Target="../tags/tag185.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tags" Target="../tags/tag180.xml"/><Relationship Id="rId23" Type="http://schemas.openxmlformats.org/officeDocument/2006/relationships/image" Target="../media/image10.tmp"/><Relationship Id="rId10" Type="http://schemas.openxmlformats.org/officeDocument/2006/relationships/tags" Target="../tags/tag175.xml"/><Relationship Id="rId19" Type="http://schemas.openxmlformats.org/officeDocument/2006/relationships/tags" Target="../tags/tag184.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notesSlide" Target="../notesSlides/notesSlide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18" Type="http://schemas.openxmlformats.org/officeDocument/2006/relationships/slideLayout" Target="../slideLayouts/slideLayout7.xml"/><Relationship Id="rId3" Type="http://schemas.openxmlformats.org/officeDocument/2006/relationships/tags" Target="../tags/tag188.xml"/><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tags" Target="../tags/tag202.xml"/><Relationship Id="rId2" Type="http://schemas.openxmlformats.org/officeDocument/2006/relationships/tags" Target="../tags/tag187.xml"/><Relationship Id="rId16" Type="http://schemas.openxmlformats.org/officeDocument/2006/relationships/tags" Target="../tags/tag201.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5" Type="http://schemas.openxmlformats.org/officeDocument/2006/relationships/tags" Target="../tags/tag190.xml"/><Relationship Id="rId15" Type="http://schemas.openxmlformats.org/officeDocument/2006/relationships/tags" Target="../tags/tag200.xml"/><Relationship Id="rId10" Type="http://schemas.openxmlformats.org/officeDocument/2006/relationships/tags" Target="../tags/tag195.xml"/><Relationship Id="rId19" Type="http://schemas.openxmlformats.org/officeDocument/2006/relationships/image" Target="../media/image10.tmp"/><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18" Type="http://schemas.openxmlformats.org/officeDocument/2006/relationships/slideLayout" Target="../slideLayouts/slideLayout7.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tags" Target="../tags/tag219.xml"/><Relationship Id="rId2" Type="http://schemas.openxmlformats.org/officeDocument/2006/relationships/tags" Target="../tags/tag204.xml"/><Relationship Id="rId16" Type="http://schemas.openxmlformats.org/officeDocument/2006/relationships/tags" Target="../tags/tag218.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tags" Target="../tags/tag217.xml"/><Relationship Id="rId10" Type="http://schemas.openxmlformats.org/officeDocument/2006/relationships/tags" Target="../tags/tag212.xml"/><Relationship Id="rId19" Type="http://schemas.openxmlformats.org/officeDocument/2006/relationships/image" Target="../media/image10.tmp"/><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tags" Target="../tags/tag2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5933" y="2208833"/>
            <a:ext cx="7543800" cy="1143000"/>
          </a:xfrm>
        </p:spPr>
        <p:txBody>
          <a:bodyPr/>
          <a:lstStyle/>
          <a:p>
            <a:pPr algn="ctr"/>
            <a:r>
              <a:rPr lang="zh-CN" altLang="en-US" sz="4400" dirty="0"/>
              <a:t>恶意代码分析与防治技术</a:t>
            </a:r>
            <a:endParaRPr lang="en-US" sz="3200" dirty="0"/>
          </a:p>
        </p:txBody>
      </p:sp>
      <p:sp>
        <p:nvSpPr>
          <p:cNvPr id="5" name="Title 1"/>
          <p:cNvSpPr txBox="1">
            <a:spLocks/>
          </p:cNvSpPr>
          <p:nvPr/>
        </p:nvSpPr>
        <p:spPr bwMode="auto">
          <a:xfrm>
            <a:off x="3207433" y="3763619"/>
            <a:ext cx="6400800" cy="130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i="1" kern="1200">
                <a:solidFill>
                  <a:schemeClr val="bg1"/>
                </a:solidFill>
                <a:latin typeface="+mj-lt"/>
                <a:ea typeface="+mj-ea"/>
                <a:cs typeface="+mj-cs"/>
              </a:defRPr>
            </a:lvl1pPr>
            <a:lvl2pPr algn="ctr" rtl="0" fontAlgn="base">
              <a:spcBef>
                <a:spcPct val="0"/>
              </a:spcBef>
              <a:spcAft>
                <a:spcPct val="0"/>
              </a:spcAft>
              <a:defRPr sz="4200" b="1" i="1">
                <a:solidFill>
                  <a:schemeClr val="tx1"/>
                </a:solidFill>
                <a:latin typeface="Arial" charset="0"/>
              </a:defRPr>
            </a:lvl2pPr>
            <a:lvl3pPr algn="ctr" rtl="0" fontAlgn="base">
              <a:spcBef>
                <a:spcPct val="0"/>
              </a:spcBef>
              <a:spcAft>
                <a:spcPct val="0"/>
              </a:spcAft>
              <a:defRPr sz="4200" b="1" i="1">
                <a:solidFill>
                  <a:schemeClr val="tx1"/>
                </a:solidFill>
                <a:latin typeface="Arial" charset="0"/>
              </a:defRPr>
            </a:lvl3pPr>
            <a:lvl4pPr algn="ctr" rtl="0" fontAlgn="base">
              <a:spcBef>
                <a:spcPct val="0"/>
              </a:spcBef>
              <a:spcAft>
                <a:spcPct val="0"/>
              </a:spcAft>
              <a:defRPr sz="4200" b="1" i="1">
                <a:solidFill>
                  <a:schemeClr val="tx1"/>
                </a:solidFill>
                <a:latin typeface="Arial" charset="0"/>
              </a:defRPr>
            </a:lvl4pPr>
            <a:lvl5pPr algn="ctr" rtl="0" fontAlgn="base">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algn="ctr" defTabSz="914400"/>
            <a:r>
              <a:rPr lang="zh-CN" altLang="en-US" sz="36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王志</a:t>
            </a:r>
            <a:r>
              <a:rPr lang="en-US" altLang="zh-CN" sz="36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ctr" defTabSz="914400"/>
            <a:r>
              <a:rPr lang="en-US" altLang="zh-CN" sz="28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zwang@nankai.edu.cn</a:t>
            </a:r>
          </a:p>
        </p:txBody>
      </p:sp>
      <p:sp>
        <p:nvSpPr>
          <p:cNvPr id="4" name="Title 1"/>
          <p:cNvSpPr txBox="1">
            <a:spLocks/>
          </p:cNvSpPr>
          <p:nvPr/>
        </p:nvSpPr>
        <p:spPr bwMode="auto">
          <a:xfrm>
            <a:off x="3207433" y="5474526"/>
            <a:ext cx="6400800" cy="149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i="1" kern="1200">
                <a:solidFill>
                  <a:schemeClr val="bg1"/>
                </a:solidFill>
                <a:latin typeface="+mj-lt"/>
                <a:ea typeface="+mj-ea"/>
                <a:cs typeface="+mj-cs"/>
              </a:defRPr>
            </a:lvl1pPr>
            <a:lvl2pPr algn="ctr" rtl="0" fontAlgn="base">
              <a:spcBef>
                <a:spcPct val="0"/>
              </a:spcBef>
              <a:spcAft>
                <a:spcPct val="0"/>
              </a:spcAft>
              <a:defRPr sz="4200" b="1" i="1">
                <a:solidFill>
                  <a:schemeClr val="tx1"/>
                </a:solidFill>
                <a:latin typeface="Arial" charset="0"/>
              </a:defRPr>
            </a:lvl2pPr>
            <a:lvl3pPr algn="ctr" rtl="0" fontAlgn="base">
              <a:spcBef>
                <a:spcPct val="0"/>
              </a:spcBef>
              <a:spcAft>
                <a:spcPct val="0"/>
              </a:spcAft>
              <a:defRPr sz="4200" b="1" i="1">
                <a:solidFill>
                  <a:schemeClr val="tx1"/>
                </a:solidFill>
                <a:latin typeface="Arial" charset="0"/>
              </a:defRPr>
            </a:lvl3pPr>
            <a:lvl4pPr algn="ctr" rtl="0" fontAlgn="base">
              <a:spcBef>
                <a:spcPct val="0"/>
              </a:spcBef>
              <a:spcAft>
                <a:spcPct val="0"/>
              </a:spcAft>
              <a:defRPr sz="4200" b="1" i="1">
                <a:solidFill>
                  <a:schemeClr val="tx1"/>
                </a:solidFill>
                <a:latin typeface="Arial" charset="0"/>
              </a:defRPr>
            </a:lvl4pPr>
            <a:lvl5pPr algn="ctr" rtl="0" fontAlgn="base">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algn="ctr" defTabSz="914400"/>
            <a:r>
              <a:rPr lang="zh-CN" altLang="en-US"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南开大学网络空间安全学院</a:t>
            </a:r>
            <a:endPar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pPr algn="ctr" defTabSz="914400"/>
            <a:r>
              <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2023-2024</a:t>
            </a:r>
            <a:r>
              <a:rPr lang="zh-CN" altLang="en-US"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学年</a:t>
            </a:r>
            <a:endPar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047808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504F2-C7D6-CF48-A9DB-E292FA112F6C}"/>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Contents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9255809-8002-344F-995F-C7E7A1AE2D2F}"/>
              </a:ext>
            </a:extLst>
          </p:cNvPr>
          <p:cNvSpPr>
            <a:spLocks noGrp="1"/>
          </p:cNvSpPr>
          <p:nvPr>
            <p:ph idx="1"/>
          </p:nvPr>
        </p:nvSpPr>
        <p:spPr/>
        <p:txBody>
          <a:bodyPr/>
          <a:lstStyle/>
          <a:p>
            <a:pPr>
              <a:lnSpc>
                <a:spcPct val="150000"/>
              </a:lnSpc>
            </a:pPr>
            <a:r>
              <a:rPr kumimoji="1" lang="en-US" altLang="zh-CN" sz="2800" dirty="0">
                <a:latin typeface="Times New Roman" panose="02020603050405020304" pitchFamily="18" charset="0"/>
                <a:cs typeface="Times New Roman" panose="02020603050405020304" pitchFamily="18" charset="0"/>
              </a:rPr>
              <a:t>PART 2: Advanced Static Analysis</a:t>
            </a:r>
          </a:p>
          <a:p>
            <a:pPr lvl="1">
              <a:lnSpc>
                <a:spcPct val="150000"/>
              </a:lnSpc>
            </a:pPr>
            <a:r>
              <a:rPr kumimoji="1" lang="en-US" altLang="zh-CN" sz="2400" dirty="0">
                <a:latin typeface="Times New Roman" panose="02020603050405020304" pitchFamily="18" charset="0"/>
                <a:cs typeface="Times New Roman" panose="02020603050405020304" pitchFamily="18" charset="0"/>
              </a:rPr>
              <a:t>Chapter 4: A Crash Course in x86 Disassembly</a:t>
            </a:r>
          </a:p>
          <a:p>
            <a:pPr lvl="1">
              <a:lnSpc>
                <a:spcPct val="150000"/>
              </a:lnSpc>
            </a:pPr>
            <a:r>
              <a:rPr kumimoji="1" lang="en-US" altLang="zh-CN" sz="2400" dirty="0">
                <a:latin typeface="Times New Roman" panose="02020603050405020304" pitchFamily="18" charset="0"/>
                <a:cs typeface="Times New Roman" panose="02020603050405020304" pitchFamily="18" charset="0"/>
              </a:rPr>
              <a:t>Chapter 5: IDA Pro</a:t>
            </a:r>
          </a:p>
          <a:p>
            <a:pPr lvl="1">
              <a:lnSpc>
                <a:spcPct val="150000"/>
              </a:lnSpc>
            </a:pPr>
            <a:r>
              <a:rPr kumimoji="1" lang="en-US" altLang="zh-CN" sz="2400" dirty="0">
                <a:latin typeface="Times New Roman" panose="02020603050405020304" pitchFamily="18" charset="0"/>
                <a:cs typeface="Times New Roman" panose="02020603050405020304" pitchFamily="18" charset="0"/>
              </a:rPr>
              <a:t>Chapter 6: Recognizing C Code Constructs in Assembly</a:t>
            </a:r>
          </a:p>
          <a:p>
            <a:pPr lvl="1">
              <a:lnSpc>
                <a:spcPct val="150000"/>
              </a:lnSpc>
            </a:pPr>
            <a:r>
              <a:rPr kumimoji="1" lang="en-US" altLang="zh-CN" sz="2400" dirty="0">
                <a:latin typeface="Times New Roman" panose="02020603050405020304" pitchFamily="18" charset="0"/>
                <a:cs typeface="Times New Roman" panose="02020603050405020304" pitchFamily="18" charset="0"/>
              </a:rPr>
              <a:t>Chapter 7: Analyzing Malicious Windows Programs</a:t>
            </a:r>
          </a:p>
          <a:p>
            <a:pPr lvl="1">
              <a:lnSpc>
                <a:spcPct val="150000"/>
              </a:lnSpc>
            </a:pPr>
            <a:r>
              <a:rPr kumimoji="1" lang="en-US" altLang="zh-CN" sz="2400" b="1" dirty="0">
                <a:solidFill>
                  <a:srgbClr val="FF0000"/>
                </a:solidFill>
                <a:latin typeface="Times New Roman" panose="02020603050405020304" pitchFamily="18" charset="0"/>
                <a:cs typeface="Times New Roman" panose="02020603050405020304" pitchFamily="18" charset="0"/>
              </a:rPr>
              <a:t>++ IDA Python</a:t>
            </a:r>
          </a:p>
          <a:p>
            <a:pPr lvl="1">
              <a:lnSpc>
                <a:spcPct val="150000"/>
              </a:lnSpc>
            </a:pPr>
            <a:r>
              <a:rPr kumimoji="1" lang="en-US" altLang="zh-CN" b="1" dirty="0" err="1">
                <a:solidFill>
                  <a:srgbClr val="FF0000"/>
                </a:solidFill>
                <a:latin typeface="Times New Roman" panose="02020603050405020304" pitchFamily="18" charset="0"/>
                <a:cs typeface="Times New Roman" panose="02020603050405020304" pitchFamily="18" charset="0"/>
              </a:rPr>
              <a:t>BinaryNinja</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06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F4AC8-C36F-7841-B263-0A66C4753D32}"/>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Contents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C48BA18-4601-7343-8CEE-1BE1B6625A1F}"/>
              </a:ext>
            </a:extLst>
          </p:cNvPr>
          <p:cNvSpPr>
            <a:spLocks noGrp="1"/>
          </p:cNvSpPr>
          <p:nvPr>
            <p:ph idx="1"/>
          </p:nvPr>
        </p:nvSpPr>
        <p:spPr/>
        <p:txBody>
          <a:bodyPr/>
          <a:lstStyle/>
          <a:p>
            <a:pPr>
              <a:lnSpc>
                <a:spcPct val="150000"/>
              </a:lnSpc>
            </a:pPr>
            <a:r>
              <a:rPr kumimoji="1" lang="en-US" altLang="zh-CN" dirty="0">
                <a:latin typeface="Times New Roman" panose="02020603050405020304" pitchFamily="18" charset="0"/>
                <a:cs typeface="Times New Roman" panose="02020603050405020304" pitchFamily="18" charset="0"/>
              </a:rPr>
              <a:t>PART 3: Advanced Dynamic Analysis</a:t>
            </a:r>
          </a:p>
          <a:p>
            <a:pPr lvl="1">
              <a:lnSpc>
                <a:spcPct val="150000"/>
              </a:lnSpc>
            </a:pPr>
            <a:r>
              <a:rPr kumimoji="1" lang="en-US" altLang="zh-CN" dirty="0">
                <a:latin typeface="Times New Roman" panose="02020603050405020304" pitchFamily="18" charset="0"/>
                <a:cs typeface="Times New Roman" panose="02020603050405020304" pitchFamily="18" charset="0"/>
              </a:rPr>
              <a:t>Chapter 8: Debugging</a:t>
            </a:r>
          </a:p>
          <a:p>
            <a:pPr lvl="1">
              <a:lnSpc>
                <a:spcPct val="150000"/>
              </a:lnSpc>
            </a:pPr>
            <a:r>
              <a:rPr kumimoji="1" lang="en-US" altLang="zh-CN" dirty="0">
                <a:latin typeface="Times New Roman" panose="02020603050405020304" pitchFamily="18" charset="0"/>
                <a:cs typeface="Times New Roman" panose="02020603050405020304" pitchFamily="18" charset="0"/>
              </a:rPr>
              <a:t>Chapter 9: </a:t>
            </a:r>
            <a:r>
              <a:rPr kumimoji="1" lang="en-US" altLang="zh-CN" dirty="0" err="1">
                <a:latin typeface="Times New Roman" panose="02020603050405020304" pitchFamily="18" charset="0"/>
                <a:cs typeface="Times New Roman" panose="02020603050405020304" pitchFamily="18" charset="0"/>
              </a:rPr>
              <a:t>OllyDbg</a:t>
            </a:r>
            <a:endParaRPr kumimoji="1" lang="en-US" altLang="zh-CN" dirty="0">
              <a:latin typeface="Times New Roman" panose="02020603050405020304" pitchFamily="18" charset="0"/>
              <a:cs typeface="Times New Roman" panose="02020603050405020304" pitchFamily="18" charset="0"/>
            </a:endParaRPr>
          </a:p>
          <a:p>
            <a:pPr lvl="1">
              <a:lnSpc>
                <a:spcPct val="150000"/>
              </a:lnSpc>
            </a:pPr>
            <a:r>
              <a:rPr kumimoji="1" lang="en-US" altLang="zh-CN" dirty="0">
                <a:latin typeface="Times New Roman" panose="02020603050405020304" pitchFamily="18" charset="0"/>
                <a:cs typeface="Times New Roman" panose="02020603050405020304" pitchFamily="18" charset="0"/>
              </a:rPr>
              <a:t>Chapter 10: Kernel Debugging with </a:t>
            </a:r>
            <a:r>
              <a:rPr kumimoji="1" lang="en-US" altLang="zh-CN" dirty="0" err="1">
                <a:latin typeface="Times New Roman" panose="02020603050405020304" pitchFamily="18" charset="0"/>
                <a:cs typeface="Times New Roman" panose="02020603050405020304" pitchFamily="18" charset="0"/>
              </a:rPr>
              <a:t>WinDbg</a:t>
            </a:r>
            <a:endParaRPr kumimoji="1" lang="en-US" altLang="zh-CN" dirty="0">
              <a:latin typeface="Times New Roman" panose="02020603050405020304" pitchFamily="18" charset="0"/>
              <a:cs typeface="Times New Roman" panose="02020603050405020304" pitchFamily="18" charset="0"/>
            </a:endParaRPr>
          </a:p>
          <a:p>
            <a:pPr lvl="1">
              <a:lnSpc>
                <a:spcPct val="150000"/>
              </a:lnSpc>
            </a:pPr>
            <a:r>
              <a:rPr kumimoji="1" lang="en-US" altLang="zh-CN" b="1" dirty="0">
                <a:solidFill>
                  <a:srgbClr val="FF0000"/>
                </a:solidFill>
                <a:latin typeface="Times New Roman" panose="02020603050405020304" pitchFamily="18" charset="0"/>
                <a:cs typeface="Times New Roman" panose="02020603050405020304" pitchFamily="18" charset="0"/>
              </a:rPr>
              <a:t>+ Cuckoo</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756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E61C8-DEDB-A84F-8658-69F9F221CE9A}"/>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Contents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27261A7-A16A-2C4E-AA29-35743C52B7B2}"/>
              </a:ext>
            </a:extLst>
          </p:cNvPr>
          <p:cNvSpPr>
            <a:spLocks noGrp="1"/>
          </p:cNvSpPr>
          <p:nvPr>
            <p:ph idx="1"/>
          </p:nvPr>
        </p:nvSpPr>
        <p:spPr>
          <a:xfrm>
            <a:off x="1524001" y="1989138"/>
            <a:ext cx="9043639" cy="4590082"/>
          </a:xfrm>
        </p:spPr>
        <p:txBody>
          <a:bodyPr/>
          <a:lstStyle/>
          <a:p>
            <a:pPr>
              <a:lnSpc>
                <a:spcPct val="150000"/>
              </a:lnSpc>
            </a:pPr>
            <a:r>
              <a:rPr kumimoji="1" lang="en-US" altLang="zh-CN" dirty="0">
                <a:latin typeface="Times New Roman" panose="02020603050405020304" pitchFamily="18" charset="0"/>
                <a:cs typeface="Times New Roman" panose="02020603050405020304" pitchFamily="18" charset="0"/>
              </a:rPr>
              <a:t>PART 4: Malware Functionality</a:t>
            </a:r>
          </a:p>
          <a:p>
            <a:pPr lvl="1">
              <a:lnSpc>
                <a:spcPct val="150000"/>
              </a:lnSpc>
            </a:pPr>
            <a:r>
              <a:rPr kumimoji="1" lang="en-US" altLang="zh-CN" dirty="0">
                <a:latin typeface="Times New Roman" panose="02020603050405020304" pitchFamily="18" charset="0"/>
                <a:cs typeface="Times New Roman" panose="02020603050405020304" pitchFamily="18" charset="0"/>
              </a:rPr>
              <a:t>Chapter 11: Malware Behavior</a:t>
            </a:r>
          </a:p>
          <a:p>
            <a:pPr lvl="1">
              <a:lnSpc>
                <a:spcPct val="150000"/>
              </a:lnSpc>
            </a:pPr>
            <a:r>
              <a:rPr kumimoji="1" lang="en-US" altLang="zh-CN" dirty="0">
                <a:latin typeface="Times New Roman" panose="02020603050405020304" pitchFamily="18" charset="0"/>
                <a:cs typeface="Times New Roman" panose="02020603050405020304" pitchFamily="18" charset="0"/>
              </a:rPr>
              <a:t>Chapter 12: Covert Malware Launching</a:t>
            </a:r>
          </a:p>
          <a:p>
            <a:pPr lvl="1">
              <a:lnSpc>
                <a:spcPct val="150000"/>
              </a:lnSpc>
            </a:pPr>
            <a:r>
              <a:rPr kumimoji="1" lang="en-US" altLang="zh-CN" dirty="0">
                <a:latin typeface="Times New Roman" panose="02020603050405020304" pitchFamily="18" charset="0"/>
                <a:cs typeface="Times New Roman" panose="02020603050405020304" pitchFamily="18" charset="0"/>
              </a:rPr>
              <a:t>Chapter 13: Data Encoding</a:t>
            </a:r>
          </a:p>
          <a:p>
            <a:pPr lvl="1">
              <a:lnSpc>
                <a:spcPct val="150000"/>
              </a:lnSpc>
            </a:pPr>
            <a:r>
              <a:rPr kumimoji="1" lang="en-US" altLang="zh-CN" dirty="0">
                <a:latin typeface="Times New Roman" panose="02020603050405020304" pitchFamily="18" charset="0"/>
                <a:cs typeface="Times New Roman" panose="02020603050405020304" pitchFamily="18" charset="0"/>
              </a:rPr>
              <a:t>Chapter 14: Malware-Focused Network Signature</a:t>
            </a:r>
          </a:p>
          <a:p>
            <a:pPr lvl="1">
              <a:lnSpc>
                <a:spcPct val="150000"/>
              </a:lnSpc>
            </a:pPr>
            <a:r>
              <a:rPr kumimoji="1" lang="en-US" altLang="zh-CN" b="1" dirty="0">
                <a:solidFill>
                  <a:srgbClr val="FF0000"/>
                </a:solidFill>
                <a:latin typeface="Times New Roman" panose="02020603050405020304" pitchFamily="18" charset="0"/>
                <a:cs typeface="Times New Roman" panose="02020603050405020304" pitchFamily="18" charset="0"/>
              </a:rPr>
              <a:t>++ Machine Learning Techniques</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6237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Chapter 0</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The goals of malware analysis</a:t>
            </a:r>
          </a:p>
          <a:p>
            <a:r>
              <a:rPr kumimoji="1" lang="en-US" altLang="zh-CN" dirty="0">
                <a:latin typeface="Times New Roman" panose="02020603050405020304" pitchFamily="18" charset="0"/>
                <a:cs typeface="Times New Roman" panose="02020603050405020304" pitchFamily="18" charset="0"/>
              </a:rPr>
              <a:t>Malware analysis techniques</a:t>
            </a:r>
          </a:p>
          <a:p>
            <a:r>
              <a:rPr kumimoji="1" lang="en-US" altLang="zh-CN" dirty="0">
                <a:latin typeface="Times New Roman" panose="02020603050405020304" pitchFamily="18" charset="0"/>
                <a:cs typeface="Times New Roman" panose="02020603050405020304" pitchFamily="18" charset="0"/>
              </a:rPr>
              <a:t>Types of Malware</a:t>
            </a:r>
          </a:p>
          <a:p>
            <a:r>
              <a:rPr kumimoji="1" lang="en-US" altLang="zh-CN" dirty="0">
                <a:latin typeface="Times New Roman" panose="02020603050405020304" pitchFamily="18" charset="0"/>
                <a:cs typeface="Times New Roman" panose="02020603050405020304" pitchFamily="18" charset="0"/>
              </a:rPr>
              <a:t>General rules for malware analysis</a:t>
            </a:r>
          </a:p>
          <a:p>
            <a:endParaRPr kumimoji="1" lang="en-US"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3665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4727" y="2337582"/>
            <a:ext cx="6400800" cy="1143000"/>
          </a:xfrm>
        </p:spPr>
        <p:txBody>
          <a:bodyPr>
            <a:normAutofit fontScale="90000"/>
          </a:bodyPr>
          <a:lstStyle/>
          <a:p>
            <a:pPr algn="ctr"/>
            <a:r>
              <a:rPr lang="en-US" dirty="0">
                <a:solidFill>
                  <a:schemeClr val="tx1"/>
                </a:solidFill>
              </a:rPr>
              <a:t>The Goals of Malware Analysis</a:t>
            </a:r>
          </a:p>
        </p:txBody>
      </p:sp>
    </p:spTree>
    <p:extLst>
      <p:ext uri="{BB962C8B-B14F-4D97-AF65-F5344CB8AC3E}">
        <p14:creationId xmlns:p14="http://schemas.microsoft.com/office/powerpoint/2010/main" val="396776411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4AFC27B-C9EE-4AA6-B445-D3E1C975E3AB}"/>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恶意代码数量的变化趋势？</a:t>
            </a:r>
          </a:p>
        </p:txBody>
      </p:sp>
      <p:sp>
        <p:nvSpPr>
          <p:cNvPr id="5" name="文本框 4">
            <a:extLst>
              <a:ext uri="{FF2B5EF4-FFF2-40B4-BE49-F238E27FC236}">
                <a16:creationId xmlns:a16="http://schemas.microsoft.com/office/drawing/2014/main" id="{5D21F04F-4656-4964-9979-16CDFB76760E}"/>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不断增多</a:t>
            </a:r>
          </a:p>
        </p:txBody>
      </p:sp>
      <p:sp>
        <p:nvSpPr>
          <p:cNvPr id="6" name="文本框 5">
            <a:extLst>
              <a:ext uri="{FF2B5EF4-FFF2-40B4-BE49-F238E27FC236}">
                <a16:creationId xmlns:a16="http://schemas.microsoft.com/office/drawing/2014/main" id="{30D0EC82-8E01-4B14-AA7B-B9A6CB18A55D}"/>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逐渐减少</a:t>
            </a:r>
          </a:p>
        </p:txBody>
      </p:sp>
      <p:sp>
        <p:nvSpPr>
          <p:cNvPr id="7" name="文本框 6">
            <a:extLst>
              <a:ext uri="{FF2B5EF4-FFF2-40B4-BE49-F238E27FC236}">
                <a16:creationId xmlns:a16="http://schemas.microsoft.com/office/drawing/2014/main" id="{3EE175D5-3D51-4755-8506-C3C217706E1D}"/>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保持基本稳定</a:t>
            </a:r>
          </a:p>
        </p:txBody>
      </p:sp>
      <p:sp>
        <p:nvSpPr>
          <p:cNvPr id="8" name="文本框 7">
            <a:extLst>
              <a:ext uri="{FF2B5EF4-FFF2-40B4-BE49-F238E27FC236}">
                <a16:creationId xmlns:a16="http://schemas.microsoft.com/office/drawing/2014/main" id="{70F4A0D6-4CDD-4193-B6B1-944417263C2C}"/>
              </a:ext>
            </a:extLst>
          </p:cNvPr>
          <p:cNvSpPr txBox="1"/>
          <p:nvPr>
            <p:custDataLst>
              <p:tags r:id="rId6"/>
            </p:custDataLst>
          </p:nvPr>
        </p:nvSpPr>
        <p:spPr>
          <a:xfrm>
            <a:off x="3255695"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趋于消失</a:t>
            </a:r>
          </a:p>
        </p:txBody>
      </p:sp>
      <p:sp>
        <p:nvSpPr>
          <p:cNvPr id="9" name="椭圆 8">
            <a:extLst>
              <a:ext uri="{FF2B5EF4-FFF2-40B4-BE49-F238E27FC236}">
                <a16:creationId xmlns:a16="http://schemas.microsoft.com/office/drawing/2014/main" id="{9CCF7372-1BD1-4C19-A5D6-8289B63ACDBD}"/>
              </a:ext>
            </a:extLst>
          </p:cNvPr>
          <p:cNvSpPr>
            <a:spLocks noChangeAspect="1"/>
          </p:cNvSpPr>
          <p:nvPr>
            <p:custDataLst>
              <p:tags r:id="rId7"/>
            </p:custDataLst>
          </p:nvPr>
        </p:nvSpPr>
        <p:spPr>
          <a:xfrm>
            <a:off x="2638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12DA5CBC-1F8A-451E-AEA2-CA458AD997C7}"/>
              </a:ext>
            </a:extLst>
          </p:cNvPr>
          <p:cNvSpPr>
            <a:spLocks noChangeAspect="1"/>
          </p:cNvSpPr>
          <p:nvPr>
            <p:custDataLst>
              <p:tags r:id="rId8"/>
            </p:custDataLst>
          </p:nvPr>
        </p:nvSpPr>
        <p:spPr>
          <a:xfrm>
            <a:off x="2638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B5F59B21-AAC9-4BD4-9375-D2C2D0F218AA}"/>
              </a:ext>
            </a:extLst>
          </p:cNvPr>
          <p:cNvSpPr>
            <a:spLocks noChangeAspect="1"/>
          </p:cNvSpPr>
          <p:nvPr>
            <p:custDataLst>
              <p:tags r:id="rId9"/>
            </p:custDataLst>
          </p:nvPr>
        </p:nvSpPr>
        <p:spPr>
          <a:xfrm>
            <a:off x="2638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D94920F-8A84-4C81-8D85-EDD0AC4112C1}"/>
              </a:ext>
            </a:extLst>
          </p:cNvPr>
          <p:cNvSpPr>
            <a:spLocks noChangeAspect="1"/>
          </p:cNvSpPr>
          <p:nvPr>
            <p:custDataLst>
              <p:tags r:id="rId10"/>
            </p:custDataLst>
          </p:nvPr>
        </p:nvSpPr>
        <p:spPr>
          <a:xfrm>
            <a:off x="2638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46B1A9B-538E-49B6-B85A-3C04CCFEC5BE}"/>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矩形 19">
            <a:extLst>
              <a:ext uri="{FF2B5EF4-FFF2-40B4-BE49-F238E27FC236}">
                <a16:creationId xmlns:a16="http://schemas.microsoft.com/office/drawing/2014/main" id="{7BB3F308-E8C8-4720-952E-1AFCA096D3CB}"/>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5" name="文本框 24">
            <a:extLst>
              <a:ext uri="{FF2B5EF4-FFF2-40B4-BE49-F238E27FC236}">
                <a16:creationId xmlns:a16="http://schemas.microsoft.com/office/drawing/2014/main" id="{09CF702D-A58A-4C13-AA2D-8D8105195EC3}"/>
              </a:ext>
            </a:extLst>
          </p:cNvPr>
          <p:cNvSpPr txBox="1"/>
          <p:nvPr>
            <p:custDataLst>
              <p:tags r:id="rId13"/>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6" name="文本框 25">
            <a:extLst>
              <a:ext uri="{FF2B5EF4-FFF2-40B4-BE49-F238E27FC236}">
                <a16:creationId xmlns:a16="http://schemas.microsoft.com/office/drawing/2014/main" id="{C72BCB5B-1EA4-4146-8DED-6A62F01A14E2}"/>
              </a:ext>
            </a:extLst>
          </p:cNvPr>
          <p:cNvSpPr txBox="1"/>
          <p:nvPr>
            <p:custDataLst>
              <p:tags r:id="rId14"/>
            </p:custDataLst>
          </p:nvPr>
        </p:nvSpPr>
        <p:spPr>
          <a:xfrm>
            <a:off x="12827000" y="1270001"/>
            <a:ext cx="3332480" cy="2246769"/>
          </a:xfrm>
          <a:prstGeom prst="rect">
            <a:avLst/>
          </a:prstGeom>
          <a:noFill/>
        </p:spPr>
        <p:txBody>
          <a:bodyPr vert="horz" rtlCol="0" anchor="t" anchorCtr="0">
            <a:spAutoFit/>
          </a:bodyPr>
          <a:lstStyle/>
          <a:p>
            <a:pPr lvl="0"/>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国际著名的安全测评机构</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AV-TEST</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统计数据显示，计算机病毒的数量在逐年增加。</a:t>
            </a:r>
            <a:endPar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0"/>
            <a:endPar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0"/>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计算机病毒的技术在不断进化，通过多样性来增加病毒的生存能力。</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4" name="组合 23">
            <a:extLst>
              <a:ext uri="{FF2B5EF4-FFF2-40B4-BE49-F238E27FC236}">
                <a16:creationId xmlns:a16="http://schemas.microsoft.com/office/drawing/2014/main" id="{37C99E04-C579-492A-B0A3-7DC57BCBE7E1}"/>
              </a:ext>
            </a:extLst>
          </p:cNvPr>
          <p:cNvGrpSpPr/>
          <p:nvPr>
            <p:custDataLst>
              <p:tags r:id="rId15"/>
            </p:custDataLst>
          </p:nvPr>
        </p:nvGrpSpPr>
        <p:grpSpPr>
          <a:xfrm>
            <a:off x="12585700" y="0"/>
            <a:ext cx="3815080" cy="647700"/>
            <a:chOff x="9537700" y="0"/>
            <a:chExt cx="3815080" cy="647700"/>
          </a:xfrm>
        </p:grpSpPr>
        <p:sp>
          <p:nvSpPr>
            <p:cNvPr id="21" name="RemarkBack">
              <a:extLst>
                <a:ext uri="{FF2B5EF4-FFF2-40B4-BE49-F238E27FC236}">
                  <a16:creationId xmlns:a16="http://schemas.microsoft.com/office/drawing/2014/main" id="{D55F3C8F-6CA4-491A-B661-68A616FCC89D}"/>
                </a:ext>
              </a:extLst>
            </p:cNvPr>
            <p:cNvSpPr/>
            <p:nvPr>
              <p:custDataLst>
                <p:tags r:id="rId25"/>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a:extLst>
                <a:ext uri="{FF2B5EF4-FFF2-40B4-BE49-F238E27FC236}">
                  <a16:creationId xmlns:a16="http://schemas.microsoft.com/office/drawing/2014/main" id="{2A75F360-3A01-4B98-91EC-8E40B87B8474}"/>
                </a:ext>
              </a:extLst>
            </p:cNvPr>
            <p:cNvSpPr/>
            <p:nvPr>
              <p:custDataLst>
                <p:tags r:id="rId26"/>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a:extLst>
                <a:ext uri="{FF2B5EF4-FFF2-40B4-BE49-F238E27FC236}">
                  <a16:creationId xmlns:a16="http://schemas.microsoft.com/office/drawing/2014/main" id="{4C4CAE51-AFB9-4937-BBEF-5215B7BB78E0}"/>
                </a:ext>
              </a:extLst>
            </p:cNvPr>
            <p:cNvSpPr txBox="1"/>
            <p:nvPr>
              <p:custDataLst>
                <p:tags r:id="rId27"/>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60FAAFBB-0704-40F8-95BB-610A96F63287}"/>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a:extLst>
              <a:ext uri="{FF2B5EF4-FFF2-40B4-BE49-F238E27FC236}">
                <a16:creationId xmlns:a16="http://schemas.microsoft.com/office/drawing/2014/main" id="{C34D6823-530D-4263-970D-5800D33EA93B}"/>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a:extLst>
              <a:ext uri="{FF2B5EF4-FFF2-40B4-BE49-F238E27FC236}">
                <a16:creationId xmlns:a16="http://schemas.microsoft.com/office/drawing/2014/main" id="{463E6FE3-A0AF-403E-A59A-25A0A782DECD}"/>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8" name="组合 17">
            <a:extLst>
              <a:ext uri="{FF2B5EF4-FFF2-40B4-BE49-F238E27FC236}">
                <a16:creationId xmlns:a16="http://schemas.microsoft.com/office/drawing/2014/main" id="{91C6CCEC-573A-4CAC-A02E-6C520F036E18}"/>
              </a:ext>
            </a:extLst>
          </p:cNvPr>
          <p:cNvGrpSpPr/>
          <p:nvPr>
            <p:custDataLst>
              <p:tags r:id="rId19"/>
            </p:custDataLst>
          </p:nvPr>
        </p:nvGrpSpPr>
        <p:grpSpPr>
          <a:xfrm>
            <a:off x="0" y="0"/>
            <a:ext cx="9144000" cy="635000"/>
            <a:chOff x="-1524000" y="7684"/>
            <a:chExt cx="9144000" cy="635000"/>
          </a:xfrm>
        </p:grpSpPr>
        <p:sp>
          <p:nvSpPr>
            <p:cNvPr id="14" name="TitleBackground">
              <a:extLst>
                <a:ext uri="{FF2B5EF4-FFF2-40B4-BE49-F238E27FC236}">
                  <a16:creationId xmlns:a16="http://schemas.microsoft.com/office/drawing/2014/main" id="{4EC5DC5D-9A74-4765-891B-6D2932E4E829}"/>
                </a:ext>
              </a:extLst>
            </p:cNvPr>
            <p:cNvSpPr/>
            <p:nvPr>
              <p:custDataLst>
                <p:tags r:id="rId21"/>
              </p:custDataLst>
            </p:nvPr>
          </p:nvSpPr>
          <p:spPr>
            <a:xfrm>
              <a:off x="-1524000" y="7684"/>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DA10FE1-B5C2-48BE-B112-9D87C9F0BE7B}"/>
                </a:ext>
              </a:extLst>
            </p:cNvPr>
            <p:cNvSpPr/>
            <p:nvPr>
              <p:custDataLst>
                <p:tags r:id="rId22"/>
              </p:custDataLst>
            </p:nvPr>
          </p:nvSpPr>
          <p:spPr>
            <a:xfrm>
              <a:off x="-1524000" y="7684"/>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ED78696-AD23-48E5-B5FE-BF77866E1529}"/>
                </a:ext>
              </a:extLst>
            </p:cNvPr>
            <p:cNvSpPr txBox="1"/>
            <p:nvPr>
              <p:custDataLst>
                <p:tags r:id="rId23"/>
              </p:custDataLst>
            </p:nvPr>
          </p:nvSpPr>
          <p:spPr>
            <a:xfrm>
              <a:off x="-1270000" y="7684"/>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8EF28520-78AB-4989-BCCF-0A1C47038BB2}"/>
                </a:ext>
              </a:extLst>
            </p:cNvPr>
            <p:cNvSpPr txBox="1"/>
            <p:nvPr>
              <p:custDataLst>
                <p:tags r:id="rId24"/>
              </p:custDataLst>
            </p:nvPr>
          </p:nvSpPr>
          <p:spPr>
            <a:xfrm>
              <a:off x="1905" y="116904"/>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B8D826F0-2B26-4CF0-A241-DD490A072E0D}"/>
              </a:ext>
            </a:extLst>
          </p:cNvPr>
          <p:cNvPicPr>
            <a:picLocks/>
          </p:cNvPicPr>
          <p:nvPr>
            <p:custDataLst>
              <p:tags r:id="rId20"/>
            </p:custDataLst>
          </p:nvPr>
        </p:nvPicPr>
        <p:blipFill>
          <a:blip r:embed="rId2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882947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AVTEST Total Malware</a:t>
            </a:r>
            <a:endParaRPr kumimoji="1" lang="zh-CN" altLang="en-US" dirty="0"/>
          </a:p>
        </p:txBody>
      </p:sp>
      <p:sp>
        <p:nvSpPr>
          <p:cNvPr id="5" name="内容占位符 2">
            <a:extLst>
              <a:ext uri="{FF2B5EF4-FFF2-40B4-BE49-F238E27FC236}">
                <a16:creationId xmlns:a16="http://schemas.microsoft.com/office/drawing/2014/main" id="{78BC2154-8A36-4E3D-B78C-58606F619D2A}"/>
              </a:ext>
            </a:extLst>
          </p:cNvPr>
          <p:cNvSpPr>
            <a:spLocks noGrp="1"/>
          </p:cNvSpPr>
          <p:nvPr>
            <p:ph idx="1"/>
          </p:nvPr>
        </p:nvSpPr>
        <p:spPr>
          <a:xfrm>
            <a:off x="7300332" y="2665337"/>
            <a:ext cx="3111190" cy="3727217"/>
          </a:xfrm>
        </p:spPr>
        <p:txBody>
          <a:bodyPr>
            <a:normAutofit fontScale="77500" lnSpcReduction="20000"/>
          </a:bodyPr>
          <a:lstStyle/>
          <a:p>
            <a:pPr marL="0" indent="0" algn="just">
              <a:buNone/>
            </a:pPr>
            <a:r>
              <a:rPr lang="en-US" altLang="zh-CN" sz="3600" dirty="0">
                <a:solidFill>
                  <a:srgbClr val="FF0000"/>
                </a:solidFill>
              </a:rPr>
              <a:t>Every day</a:t>
            </a:r>
            <a:r>
              <a:rPr lang="en-US" altLang="zh-CN" sz="3600" dirty="0"/>
              <a:t>, </a:t>
            </a:r>
            <a:r>
              <a:rPr lang="en-US" altLang="zh-CN" sz="3600" dirty="0">
                <a:solidFill>
                  <a:srgbClr val="FF0000"/>
                </a:solidFill>
              </a:rPr>
              <a:t>over 350,000 </a:t>
            </a:r>
            <a:r>
              <a:rPr lang="en-US" altLang="zh-CN" sz="3600" dirty="0"/>
              <a:t>new malware and potentially unwanted applications.</a:t>
            </a:r>
            <a:endParaRPr lang="zh-CN" altLang="en-US" sz="3600" dirty="0"/>
          </a:p>
        </p:txBody>
      </p:sp>
      <p:pic>
        <p:nvPicPr>
          <p:cNvPr id="7" name="图片 6">
            <a:extLst>
              <a:ext uri="{FF2B5EF4-FFF2-40B4-BE49-F238E27FC236}">
                <a16:creationId xmlns:a16="http://schemas.microsoft.com/office/drawing/2014/main" id="{4A0628D8-A12D-4D9C-B396-F8503EE66DE9}"/>
              </a:ext>
            </a:extLst>
          </p:cNvPr>
          <p:cNvPicPr>
            <a:picLocks noChangeAspect="1"/>
          </p:cNvPicPr>
          <p:nvPr/>
        </p:nvPicPr>
        <p:blipFill>
          <a:blip r:embed="rId2"/>
          <a:stretch>
            <a:fillRect/>
          </a:stretch>
        </p:blipFill>
        <p:spPr>
          <a:xfrm>
            <a:off x="1839940" y="1731365"/>
            <a:ext cx="5290382" cy="4784745"/>
          </a:xfrm>
          <a:prstGeom prst="rect">
            <a:avLst/>
          </a:prstGeom>
        </p:spPr>
      </p:pic>
    </p:spTree>
    <p:extLst>
      <p:ext uri="{BB962C8B-B14F-4D97-AF65-F5344CB8AC3E}">
        <p14:creationId xmlns:p14="http://schemas.microsoft.com/office/powerpoint/2010/main" val="1437558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D79D28-80DF-496B-A8C4-DD88D2F163EA}"/>
              </a:ext>
            </a:extLst>
          </p:cNvPr>
          <p:cNvSpPr>
            <a:spLocks noGrp="1"/>
          </p:cNvSpPr>
          <p:nvPr>
            <p:ph type="title"/>
          </p:nvPr>
        </p:nvSpPr>
        <p:spPr/>
        <p:txBody>
          <a:bodyPr/>
          <a:lstStyle/>
          <a:p>
            <a:r>
              <a:rPr lang="zh-CN" altLang="en-US" dirty="0"/>
              <a:t>西北工业大学攻击事件</a:t>
            </a:r>
          </a:p>
        </p:txBody>
      </p:sp>
      <p:pic>
        <p:nvPicPr>
          <p:cNvPr id="4" name="Picture 16" descr="关于西北工业大学发现美国NSA网络攻击调查报告（之一）-安全客- 安全资讯平台">
            <a:extLst>
              <a:ext uri="{FF2B5EF4-FFF2-40B4-BE49-F238E27FC236}">
                <a16:creationId xmlns:a16="http://schemas.microsoft.com/office/drawing/2014/main" id="{B72BA777-02C7-45B4-9C9A-84ED555FA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305" y="3833681"/>
            <a:ext cx="3567206" cy="26523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descr="西北工业大学遭美国NSA网络攻击细节披露—中国教育和科研计算机网CERNET">
            <a:extLst>
              <a:ext uri="{FF2B5EF4-FFF2-40B4-BE49-F238E27FC236}">
                <a16:creationId xmlns:a16="http://schemas.microsoft.com/office/drawing/2014/main" id="{5301573E-F48D-4363-A85B-9A1B3B02A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629" y="4155801"/>
            <a:ext cx="3947861" cy="200813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C01A254-BE93-4D06-A38B-93D4C769041D}"/>
              </a:ext>
            </a:extLst>
          </p:cNvPr>
          <p:cNvSpPr txBox="1"/>
          <p:nvPr/>
        </p:nvSpPr>
        <p:spPr>
          <a:xfrm>
            <a:off x="1243812" y="1860760"/>
            <a:ext cx="9751706" cy="2031325"/>
          </a:xfrm>
          <a:prstGeom prst="rect">
            <a:avLst/>
          </a:prstGeom>
          <a:noFill/>
        </p:spPr>
        <p:txBody>
          <a:bodyPr wrap="square">
            <a:spAutoFit/>
          </a:bodyPr>
          <a:lstStyle/>
          <a:p>
            <a:r>
              <a:rPr lang="en-US" altLang="zh-CN" b="1" dirty="0">
                <a:solidFill>
                  <a:srgbClr val="FF0000"/>
                </a:solidFill>
                <a:latin typeface="arial" panose="020B0604020202020204" pitchFamily="34" charset="0"/>
              </a:rPr>
              <a:t>2022</a:t>
            </a:r>
            <a:r>
              <a:rPr lang="zh-CN" altLang="en-US" b="1" dirty="0">
                <a:solidFill>
                  <a:srgbClr val="FF0000"/>
                </a:solidFill>
                <a:latin typeface="arial" panose="020B0604020202020204" pitchFamily="34" charset="0"/>
              </a:rPr>
              <a:t>年</a:t>
            </a:r>
            <a:r>
              <a:rPr lang="en-US" altLang="zh-CN" b="1" dirty="0">
                <a:solidFill>
                  <a:srgbClr val="FF0000"/>
                </a:solidFill>
                <a:latin typeface="arial" panose="020B0604020202020204" pitchFamily="34" charset="0"/>
              </a:rPr>
              <a:t>9</a:t>
            </a:r>
            <a:r>
              <a:rPr lang="zh-CN" altLang="en-US" b="1" dirty="0">
                <a:solidFill>
                  <a:srgbClr val="FF0000"/>
                </a:solidFill>
                <a:latin typeface="arial" panose="020B0604020202020204" pitchFamily="34" charset="0"/>
              </a:rPr>
              <a:t>月</a:t>
            </a:r>
            <a:r>
              <a:rPr lang="en-US" altLang="zh-CN" b="1" i="0" dirty="0">
                <a:solidFill>
                  <a:srgbClr val="FF0000"/>
                </a:solidFill>
                <a:effectLst/>
                <a:latin typeface="arial" panose="020B0604020202020204" pitchFamily="34" charset="0"/>
              </a:rPr>
              <a:t>5</a:t>
            </a:r>
            <a:r>
              <a:rPr lang="zh-CN" altLang="en-US" b="1" i="0" dirty="0">
                <a:solidFill>
                  <a:srgbClr val="FF0000"/>
                </a:solidFill>
                <a:effectLst/>
                <a:latin typeface="arial" panose="020B0604020202020204" pitchFamily="34" charset="0"/>
              </a:rPr>
              <a:t>日</a:t>
            </a:r>
            <a:r>
              <a:rPr lang="zh-CN" altLang="en-US" b="0" i="0" dirty="0">
                <a:solidFill>
                  <a:srgbClr val="222222"/>
                </a:solidFill>
                <a:effectLst/>
                <a:latin typeface="arial" panose="020B0604020202020204" pitchFamily="34" charset="0"/>
              </a:rPr>
              <a:t>，</a:t>
            </a:r>
            <a:r>
              <a:rPr lang="zh-CN" altLang="en-US" b="1" i="0" dirty="0">
                <a:solidFill>
                  <a:srgbClr val="FF0000"/>
                </a:solidFill>
                <a:effectLst/>
                <a:latin typeface="arial" panose="020B0604020202020204" pitchFamily="34" charset="0"/>
              </a:rPr>
              <a:t>国家计算机病毒应急处理中心</a:t>
            </a:r>
            <a:r>
              <a:rPr lang="zh-CN" altLang="en-US" b="0" i="0" dirty="0">
                <a:solidFill>
                  <a:srgbClr val="222222"/>
                </a:solidFill>
                <a:effectLst/>
                <a:latin typeface="arial" panose="020B0604020202020204" pitchFamily="34" charset="0"/>
              </a:rPr>
              <a:t>和</a:t>
            </a:r>
            <a:r>
              <a:rPr lang="en-US" altLang="zh-CN" b="1" i="0" dirty="0">
                <a:solidFill>
                  <a:srgbClr val="FF0000"/>
                </a:solidFill>
                <a:effectLst/>
                <a:latin typeface="arial" panose="020B0604020202020204" pitchFamily="34" charset="0"/>
              </a:rPr>
              <a:t>360</a:t>
            </a:r>
            <a:r>
              <a:rPr lang="zh-CN" altLang="en-US" b="1" i="0" dirty="0">
                <a:solidFill>
                  <a:srgbClr val="FF0000"/>
                </a:solidFill>
                <a:effectLst/>
                <a:latin typeface="arial" panose="020B0604020202020204" pitchFamily="34" charset="0"/>
              </a:rPr>
              <a:t>公司</a:t>
            </a:r>
            <a:r>
              <a:rPr lang="zh-CN" altLang="en-US" b="0" i="0" dirty="0">
                <a:solidFill>
                  <a:srgbClr val="222222"/>
                </a:solidFill>
                <a:effectLst/>
                <a:latin typeface="arial" panose="020B0604020202020204" pitchFamily="34" charset="0"/>
              </a:rPr>
              <a:t>分别发布了关于</a:t>
            </a:r>
            <a:r>
              <a:rPr lang="zh-CN" altLang="en-US" b="1" i="0" dirty="0">
                <a:solidFill>
                  <a:srgbClr val="FF0000"/>
                </a:solidFill>
                <a:effectLst/>
                <a:latin typeface="arial" panose="020B0604020202020204" pitchFamily="34" charset="0"/>
              </a:rPr>
              <a:t>西北工业大学遭受境外网络攻击的调查报告</a:t>
            </a:r>
            <a:r>
              <a:rPr lang="zh-CN" altLang="en-US" b="0" i="0" dirty="0">
                <a:solidFill>
                  <a:srgbClr val="222222"/>
                </a:solidFill>
                <a:effectLst/>
                <a:latin typeface="arial" panose="020B0604020202020204" pitchFamily="34" charset="0"/>
              </a:rPr>
              <a:t>。调查中，国家计算机病毒应急处理中心和</a:t>
            </a:r>
            <a:r>
              <a:rPr lang="en-US" altLang="zh-CN" b="0" i="0" dirty="0">
                <a:solidFill>
                  <a:srgbClr val="222222"/>
                </a:solidFill>
                <a:effectLst/>
                <a:latin typeface="arial" panose="020B0604020202020204" pitchFamily="34" charset="0"/>
              </a:rPr>
              <a:t>360</a:t>
            </a:r>
            <a:r>
              <a:rPr lang="zh-CN" altLang="en-US" b="0" i="0" dirty="0">
                <a:solidFill>
                  <a:srgbClr val="222222"/>
                </a:solidFill>
                <a:effectLst/>
                <a:latin typeface="arial" panose="020B0604020202020204" pitchFamily="34" charset="0"/>
              </a:rPr>
              <a:t>公司联合组成技术团队，全程参与了此案的技术分析工作。技术团队先后从西北工业大学的多个信息系统和上网终端中提取到了多款木马样本，综合使用国内现有数据资源和分析手段，并得到了欧洲、南亚部分国家合作伙伴的通力支持，全面还原了相关攻击事件的总体概貌、技术特征、攻击武器、攻击路径和攻击源头，初步判明相关攻击活动源自</a:t>
            </a:r>
            <a:r>
              <a:rPr lang="zh-CN" altLang="en-US" b="1" i="0" dirty="0">
                <a:solidFill>
                  <a:srgbClr val="FF0000"/>
                </a:solidFill>
                <a:effectLst/>
                <a:latin typeface="arial" panose="020B0604020202020204" pitchFamily="34" charset="0"/>
              </a:rPr>
              <a:t>美国国家安全局（</a:t>
            </a:r>
            <a:r>
              <a:rPr lang="en-US" altLang="zh-CN" b="1" i="0" dirty="0">
                <a:solidFill>
                  <a:srgbClr val="FF0000"/>
                </a:solidFill>
                <a:effectLst/>
                <a:latin typeface="arial" panose="020B0604020202020204" pitchFamily="34" charset="0"/>
              </a:rPr>
              <a:t>NSA</a:t>
            </a:r>
            <a:r>
              <a:rPr lang="zh-CN" altLang="en-US" b="1" i="0" dirty="0">
                <a:solidFill>
                  <a:srgbClr val="FF0000"/>
                </a:solidFill>
                <a:effectLst/>
                <a:latin typeface="arial" panose="020B0604020202020204" pitchFamily="34" charset="0"/>
              </a:rPr>
              <a:t>）“特定入侵行动办公室”（</a:t>
            </a:r>
            <a:r>
              <a:rPr lang="en-US" altLang="zh-CN" b="1" i="0" dirty="0">
                <a:solidFill>
                  <a:srgbClr val="FF0000"/>
                </a:solidFill>
                <a:effectLst/>
                <a:latin typeface="arial" panose="020B0604020202020204" pitchFamily="34" charset="0"/>
              </a:rPr>
              <a:t>Office of Tailored Access Operation</a:t>
            </a:r>
            <a:r>
              <a:rPr lang="zh-CN" altLang="en-US" b="1" i="0" dirty="0">
                <a:solidFill>
                  <a:srgbClr val="FF0000"/>
                </a:solidFill>
                <a:effectLst/>
                <a:latin typeface="arial" panose="020B0604020202020204" pitchFamily="34" charset="0"/>
              </a:rPr>
              <a:t>，简称</a:t>
            </a:r>
            <a:r>
              <a:rPr lang="en-US" altLang="zh-CN" b="1" i="0" dirty="0">
                <a:solidFill>
                  <a:srgbClr val="FF0000"/>
                </a:solidFill>
                <a:effectLst/>
                <a:latin typeface="arial" panose="020B0604020202020204" pitchFamily="34" charset="0"/>
              </a:rPr>
              <a:t>TAO</a:t>
            </a:r>
            <a:r>
              <a:rPr lang="zh-CN" altLang="en-US" b="1" i="0" dirty="0">
                <a:solidFill>
                  <a:srgbClr val="FF0000"/>
                </a:solidFill>
                <a:effectLst/>
                <a:latin typeface="arial" panose="020B0604020202020204" pitchFamily="34" charset="0"/>
              </a:rPr>
              <a:t>）。</a:t>
            </a:r>
            <a:endParaRPr lang="zh-CN" altLang="en-US" b="1" dirty="0">
              <a:solidFill>
                <a:srgbClr val="FF0000"/>
              </a:solidFill>
            </a:endParaRPr>
          </a:p>
        </p:txBody>
      </p:sp>
    </p:spTree>
    <p:extLst>
      <p:ext uri="{BB962C8B-B14F-4D97-AF65-F5344CB8AC3E}">
        <p14:creationId xmlns:p14="http://schemas.microsoft.com/office/powerpoint/2010/main" val="1417047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8CDC3BE-727D-45D2-B2C8-9A268CCDF529}"/>
              </a:ext>
            </a:extLst>
          </p:cNvPr>
          <p:cNvSpPr>
            <a:spLocks noGrp="1"/>
          </p:cNvSpPr>
          <p:nvPr>
            <p:ph type="sldNum" sz="quarter" idx="12"/>
          </p:nvPr>
        </p:nvSpPr>
        <p:spPr>
          <a:xfrm>
            <a:off x="8610600" y="6356350"/>
            <a:ext cx="2743200" cy="365125"/>
          </a:xfrm>
        </p:spPr>
        <p:txBody>
          <a:bodyPr/>
          <a:lstStyle/>
          <a:p>
            <a:fld id="{48F63A3B-78C7-47BE-AE5E-E10140E04643}" type="slidenum">
              <a:rPr lang="en-US" altLang="zh-CN" smtClean="0"/>
              <a:pPr/>
              <a:t>18</a:t>
            </a:fld>
            <a:endParaRPr lang="en-US" dirty="0"/>
          </a:p>
        </p:txBody>
      </p:sp>
      <p:sp>
        <p:nvSpPr>
          <p:cNvPr id="5" name="AutoShape 2">
            <a:extLst>
              <a:ext uri="{FF2B5EF4-FFF2-40B4-BE49-F238E27FC236}">
                <a16:creationId xmlns:a16="http://schemas.microsoft.com/office/drawing/2014/main" id="{3B293F92-6C9B-4782-A68A-291D5B40A6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a:extLst>
              <a:ext uri="{FF2B5EF4-FFF2-40B4-BE49-F238E27FC236}">
                <a16:creationId xmlns:a16="http://schemas.microsoft.com/office/drawing/2014/main" id="{C3FA5402-52F8-4172-B500-56D5733D740C}"/>
              </a:ext>
            </a:extLst>
          </p:cNvPr>
          <p:cNvSpPr>
            <a:spLocks noChangeAspect="1" noChangeArrowheads="1"/>
          </p:cNvSpPr>
          <p:nvPr/>
        </p:nvSpPr>
        <p:spPr bwMode="auto">
          <a:xfrm>
            <a:off x="7457872" y="356393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8CB3148C-DA31-4D7F-BF8B-DC1B7169D99B}"/>
              </a:ext>
            </a:extLst>
          </p:cNvPr>
          <p:cNvPicPr>
            <a:picLocks noChangeAspect="1"/>
          </p:cNvPicPr>
          <p:nvPr/>
        </p:nvPicPr>
        <p:blipFill>
          <a:blip r:embed="rId2"/>
          <a:stretch>
            <a:fillRect/>
          </a:stretch>
        </p:blipFill>
        <p:spPr>
          <a:xfrm>
            <a:off x="8354439" y="4376023"/>
            <a:ext cx="3438830" cy="2078249"/>
          </a:xfrm>
          <a:prstGeom prst="rect">
            <a:avLst/>
          </a:prstGeom>
        </p:spPr>
      </p:pic>
      <p:pic>
        <p:nvPicPr>
          <p:cNvPr id="8" name="内容占位符 13">
            <a:extLst>
              <a:ext uri="{FF2B5EF4-FFF2-40B4-BE49-F238E27FC236}">
                <a16:creationId xmlns:a16="http://schemas.microsoft.com/office/drawing/2014/main" id="{2274E776-B94D-4109-BC3B-A4F70F5BD261}"/>
              </a:ext>
            </a:extLst>
          </p:cNvPr>
          <p:cNvPicPr>
            <a:picLocks noGrp="1" noChangeAspect="1"/>
          </p:cNvPicPr>
          <p:nvPr>
            <p:ph idx="1"/>
          </p:nvPr>
        </p:nvPicPr>
        <p:blipFill>
          <a:blip r:embed="rId3"/>
          <a:stretch>
            <a:fillRect/>
          </a:stretch>
        </p:blipFill>
        <p:spPr>
          <a:xfrm>
            <a:off x="4368084" y="3476113"/>
            <a:ext cx="3151031" cy="1731900"/>
          </a:xfrm>
        </p:spPr>
      </p:pic>
      <p:pic>
        <p:nvPicPr>
          <p:cNvPr id="9" name="图片 8">
            <a:extLst>
              <a:ext uri="{FF2B5EF4-FFF2-40B4-BE49-F238E27FC236}">
                <a16:creationId xmlns:a16="http://schemas.microsoft.com/office/drawing/2014/main" id="{101EF9DC-5093-4C82-ACEF-206405740654}"/>
              </a:ext>
            </a:extLst>
          </p:cNvPr>
          <p:cNvPicPr>
            <a:picLocks noChangeAspect="1"/>
          </p:cNvPicPr>
          <p:nvPr/>
        </p:nvPicPr>
        <p:blipFill>
          <a:blip r:embed="rId4"/>
          <a:stretch>
            <a:fillRect/>
          </a:stretch>
        </p:blipFill>
        <p:spPr>
          <a:xfrm>
            <a:off x="8437679" y="1626573"/>
            <a:ext cx="3037900" cy="2506042"/>
          </a:xfrm>
          <a:prstGeom prst="rect">
            <a:avLst/>
          </a:prstGeom>
        </p:spPr>
      </p:pic>
      <p:pic>
        <p:nvPicPr>
          <p:cNvPr id="10" name="图片 9">
            <a:extLst>
              <a:ext uri="{FF2B5EF4-FFF2-40B4-BE49-F238E27FC236}">
                <a16:creationId xmlns:a16="http://schemas.microsoft.com/office/drawing/2014/main" id="{2324B1B1-2237-4BC9-8591-9DA5AB7AD487}"/>
              </a:ext>
            </a:extLst>
          </p:cNvPr>
          <p:cNvPicPr>
            <a:picLocks noChangeAspect="1"/>
          </p:cNvPicPr>
          <p:nvPr/>
        </p:nvPicPr>
        <p:blipFill>
          <a:blip r:embed="rId5"/>
          <a:stretch>
            <a:fillRect/>
          </a:stretch>
        </p:blipFill>
        <p:spPr>
          <a:xfrm>
            <a:off x="83423" y="1835545"/>
            <a:ext cx="3802778" cy="2195051"/>
          </a:xfrm>
          <a:prstGeom prst="rect">
            <a:avLst/>
          </a:prstGeom>
        </p:spPr>
      </p:pic>
      <p:pic>
        <p:nvPicPr>
          <p:cNvPr id="11" name="图片 10">
            <a:extLst>
              <a:ext uri="{FF2B5EF4-FFF2-40B4-BE49-F238E27FC236}">
                <a16:creationId xmlns:a16="http://schemas.microsoft.com/office/drawing/2014/main" id="{EA908BD4-18F4-482C-B807-D1D7545109ED}"/>
              </a:ext>
            </a:extLst>
          </p:cNvPr>
          <p:cNvPicPr>
            <a:picLocks noChangeAspect="1"/>
          </p:cNvPicPr>
          <p:nvPr/>
        </p:nvPicPr>
        <p:blipFill>
          <a:blip r:embed="rId6"/>
          <a:stretch>
            <a:fillRect/>
          </a:stretch>
        </p:blipFill>
        <p:spPr>
          <a:xfrm>
            <a:off x="114477" y="4407317"/>
            <a:ext cx="3723086" cy="2046955"/>
          </a:xfrm>
          <a:prstGeom prst="rect">
            <a:avLst/>
          </a:prstGeom>
        </p:spPr>
      </p:pic>
      <p:sp>
        <p:nvSpPr>
          <p:cNvPr id="12" name="文本框 11">
            <a:extLst>
              <a:ext uri="{FF2B5EF4-FFF2-40B4-BE49-F238E27FC236}">
                <a16:creationId xmlns:a16="http://schemas.microsoft.com/office/drawing/2014/main" id="{79B7FD47-5E09-4839-B088-8138825DF810}"/>
              </a:ext>
            </a:extLst>
          </p:cNvPr>
          <p:cNvSpPr txBox="1"/>
          <p:nvPr/>
        </p:nvSpPr>
        <p:spPr>
          <a:xfrm>
            <a:off x="3837563" y="5295837"/>
            <a:ext cx="4516875" cy="1477328"/>
          </a:xfrm>
          <a:prstGeom prst="rect">
            <a:avLst/>
          </a:prstGeom>
          <a:noFill/>
        </p:spPr>
        <p:txBody>
          <a:bodyPr wrap="square">
            <a:spAutoFit/>
          </a:bodyPr>
          <a:lstStyle/>
          <a:p>
            <a:r>
              <a:rPr lang="zh-CN" altLang="en-US" b="0" i="0" dirty="0">
                <a:solidFill>
                  <a:srgbClr val="0F0F0F"/>
                </a:solidFill>
                <a:effectLst/>
                <a:latin typeface="Roboto" panose="02000000000000000000" pitchFamily="2" charset="0"/>
              </a:rPr>
              <a:t>“各种攻击手法</a:t>
            </a:r>
            <a:r>
              <a:rPr lang="zh-CN" altLang="en-US" b="0" i="0" dirty="0">
                <a:solidFill>
                  <a:srgbClr val="FF0000"/>
                </a:solidFill>
                <a:effectLst/>
                <a:latin typeface="Roboto" panose="02000000000000000000" pitchFamily="2" charset="0"/>
              </a:rPr>
              <a:t>前后呼应</a:t>
            </a:r>
            <a:r>
              <a:rPr lang="zh-CN" altLang="en-US" b="0" i="0" dirty="0">
                <a:solidFill>
                  <a:srgbClr val="0F0F0F"/>
                </a:solidFill>
                <a:effectLst/>
                <a:latin typeface="Roboto" panose="02000000000000000000" pitchFamily="2" charset="0"/>
              </a:rPr>
              <a:t>、</a:t>
            </a:r>
            <a:r>
              <a:rPr lang="zh-CN" altLang="en-US" b="0" i="0" dirty="0">
                <a:solidFill>
                  <a:srgbClr val="FF0000"/>
                </a:solidFill>
                <a:effectLst/>
                <a:latin typeface="Roboto" panose="02000000000000000000" pitchFamily="2" charset="0"/>
              </a:rPr>
              <a:t>环环相扣</a:t>
            </a:r>
            <a:r>
              <a:rPr lang="zh-CN" altLang="en-US" b="0" i="0" dirty="0">
                <a:solidFill>
                  <a:srgbClr val="0F0F0F"/>
                </a:solidFill>
                <a:effectLst/>
                <a:latin typeface="Roboto" panose="02000000000000000000" pitchFamily="2" charset="0"/>
              </a:rPr>
              <a:t>，现已覆盖全球几乎所有互联网和物联网资产，可以随时随地控制别国网络，盗取别国重要、敏感数据，而这无疑需要</a:t>
            </a:r>
            <a:r>
              <a:rPr lang="zh-CN" altLang="en-US" b="0" i="0" dirty="0">
                <a:solidFill>
                  <a:srgbClr val="FF0000"/>
                </a:solidFill>
                <a:effectLst/>
                <a:latin typeface="Roboto" panose="02000000000000000000" pitchFamily="2" charset="0"/>
              </a:rPr>
              <a:t>大量的财力</a:t>
            </a:r>
            <a:r>
              <a:rPr lang="zh-CN" altLang="en-US" b="0" i="0" dirty="0">
                <a:solidFill>
                  <a:srgbClr val="0F0F0F"/>
                </a:solidFill>
                <a:effectLst/>
                <a:latin typeface="Roboto" panose="02000000000000000000" pitchFamily="2" charset="0"/>
              </a:rPr>
              <a:t>、</a:t>
            </a:r>
            <a:r>
              <a:rPr lang="zh-CN" altLang="en-US" b="0" i="0" dirty="0">
                <a:solidFill>
                  <a:srgbClr val="FF0000"/>
                </a:solidFill>
                <a:effectLst/>
                <a:latin typeface="Roboto" panose="02000000000000000000" pitchFamily="2" charset="0"/>
              </a:rPr>
              <a:t>技术</a:t>
            </a:r>
            <a:r>
              <a:rPr lang="zh-CN" altLang="en-US" b="0" i="0" dirty="0">
                <a:solidFill>
                  <a:srgbClr val="0F0F0F"/>
                </a:solidFill>
                <a:effectLst/>
                <a:latin typeface="Roboto" panose="02000000000000000000" pitchFamily="2" charset="0"/>
              </a:rPr>
              <a:t>和</a:t>
            </a:r>
            <a:r>
              <a:rPr lang="zh-CN" altLang="en-US" b="0" i="0" dirty="0">
                <a:solidFill>
                  <a:srgbClr val="FF0000"/>
                </a:solidFill>
                <a:effectLst/>
                <a:latin typeface="Roboto" panose="02000000000000000000" pitchFamily="2" charset="0"/>
              </a:rPr>
              <a:t>人力资源</a:t>
            </a:r>
            <a:r>
              <a:rPr lang="zh-CN" altLang="en-US" b="0" i="0" dirty="0">
                <a:solidFill>
                  <a:srgbClr val="0F0F0F"/>
                </a:solidFill>
                <a:effectLst/>
                <a:latin typeface="Roboto" panose="02000000000000000000" pitchFamily="2" charset="0"/>
              </a:rPr>
              <a:t>支撑” </a:t>
            </a:r>
            <a:r>
              <a:rPr lang="en-US" altLang="zh-CN" b="0" i="0" dirty="0">
                <a:solidFill>
                  <a:srgbClr val="0F0F0F"/>
                </a:solidFill>
                <a:effectLst/>
                <a:latin typeface="Roboto" panose="02000000000000000000" pitchFamily="2" charset="0"/>
              </a:rPr>
              <a:t>–CCTV</a:t>
            </a:r>
            <a:r>
              <a:rPr lang="zh-CN" altLang="en-US" b="0" i="0" dirty="0">
                <a:solidFill>
                  <a:srgbClr val="0F0F0F"/>
                </a:solidFill>
                <a:effectLst/>
                <a:latin typeface="Roboto" panose="02000000000000000000" pitchFamily="2" charset="0"/>
              </a:rPr>
              <a:t>新闻直播间</a:t>
            </a:r>
            <a:endParaRPr lang="zh-CN" altLang="en-US" dirty="0"/>
          </a:p>
        </p:txBody>
      </p:sp>
      <p:sp>
        <p:nvSpPr>
          <p:cNvPr id="13" name="文本框 12">
            <a:extLst>
              <a:ext uri="{FF2B5EF4-FFF2-40B4-BE49-F238E27FC236}">
                <a16:creationId xmlns:a16="http://schemas.microsoft.com/office/drawing/2014/main" id="{CA7A9847-DCAA-4FAD-AD3E-1C70C9B3326B}"/>
              </a:ext>
            </a:extLst>
          </p:cNvPr>
          <p:cNvSpPr txBox="1"/>
          <p:nvPr/>
        </p:nvSpPr>
        <p:spPr>
          <a:xfrm>
            <a:off x="3872956" y="1787041"/>
            <a:ext cx="4409467" cy="1754326"/>
          </a:xfrm>
          <a:prstGeom prst="rect">
            <a:avLst/>
          </a:prstGeom>
          <a:noFill/>
        </p:spPr>
        <p:txBody>
          <a:bodyPr wrap="square">
            <a:spAutoFit/>
          </a:bodyPr>
          <a:lstStyle/>
          <a:p>
            <a:r>
              <a:rPr lang="zh-CN" altLang="en-US" dirty="0"/>
              <a:t>“美国中央情报局紧密关联的木马程序、功能插件和攻击平台样本。这些相关网络武器都进行了极其严格的</a:t>
            </a:r>
            <a:r>
              <a:rPr lang="zh-CN" altLang="en-US" dirty="0">
                <a:solidFill>
                  <a:srgbClr val="FF0000"/>
                </a:solidFill>
              </a:rPr>
              <a:t>规范化</a:t>
            </a:r>
            <a:r>
              <a:rPr lang="zh-CN" altLang="en-US" dirty="0"/>
              <a:t>、</a:t>
            </a:r>
            <a:r>
              <a:rPr lang="zh-CN" altLang="en-US" dirty="0">
                <a:solidFill>
                  <a:srgbClr val="FF0000"/>
                </a:solidFill>
              </a:rPr>
              <a:t>流程化</a:t>
            </a:r>
            <a:r>
              <a:rPr lang="zh-CN" altLang="en-US" dirty="0"/>
              <a:t>和</a:t>
            </a:r>
            <a:r>
              <a:rPr lang="zh-CN" altLang="en-US" dirty="0">
                <a:solidFill>
                  <a:srgbClr val="FF0000"/>
                </a:solidFill>
              </a:rPr>
              <a:t>专业化</a:t>
            </a:r>
            <a:r>
              <a:rPr lang="zh-CN" altLang="en-US" dirty="0"/>
              <a:t>的软件工程管理，而目前只有美国中央情报局严格遵守这些</a:t>
            </a:r>
            <a:r>
              <a:rPr lang="zh-CN" altLang="en-US" dirty="0">
                <a:solidFill>
                  <a:srgbClr val="FF0000"/>
                </a:solidFill>
              </a:rPr>
              <a:t>标准</a:t>
            </a:r>
            <a:r>
              <a:rPr lang="zh-CN" altLang="en-US" dirty="0"/>
              <a:t>和</a:t>
            </a:r>
            <a:r>
              <a:rPr lang="zh-CN" altLang="en-US" dirty="0">
                <a:solidFill>
                  <a:srgbClr val="FF0000"/>
                </a:solidFill>
              </a:rPr>
              <a:t>规范</a:t>
            </a:r>
            <a:r>
              <a:rPr lang="zh-CN" altLang="en-US" dirty="0"/>
              <a:t>开发网络攻击武器。”</a:t>
            </a:r>
            <a:r>
              <a:rPr lang="en-US" altLang="zh-CN" dirty="0"/>
              <a:t>--CCTV</a:t>
            </a:r>
            <a:r>
              <a:rPr lang="zh-CN" altLang="en-US" dirty="0"/>
              <a:t>新闻直播间</a:t>
            </a:r>
            <a:endParaRPr lang="en-US" altLang="zh-CN" dirty="0"/>
          </a:p>
        </p:txBody>
      </p:sp>
      <p:sp>
        <p:nvSpPr>
          <p:cNvPr id="14" name="标题 1">
            <a:extLst>
              <a:ext uri="{FF2B5EF4-FFF2-40B4-BE49-F238E27FC236}">
                <a16:creationId xmlns:a16="http://schemas.microsoft.com/office/drawing/2014/main" id="{051DDD7B-9D7A-4FA5-9F0B-F7A6B2CBFC7D}"/>
              </a:ext>
            </a:extLst>
          </p:cNvPr>
          <p:cNvSpPr>
            <a:spLocks noGrp="1"/>
          </p:cNvSpPr>
          <p:nvPr>
            <p:ph type="title"/>
          </p:nvPr>
        </p:nvSpPr>
        <p:spPr>
          <a:xfrm>
            <a:off x="1524001" y="852094"/>
            <a:ext cx="9143999" cy="868363"/>
          </a:xfrm>
        </p:spPr>
        <p:txBody>
          <a:bodyPr>
            <a:normAutofit/>
          </a:bodyPr>
          <a:lstStyle/>
          <a:p>
            <a:r>
              <a:rPr kumimoji="1" lang="en-US" altLang="zh-CN" dirty="0"/>
              <a:t>CIA</a:t>
            </a:r>
            <a:r>
              <a:rPr kumimoji="1" lang="zh-CN" altLang="en-US" dirty="0"/>
              <a:t>网络攻击调查报告</a:t>
            </a:r>
          </a:p>
        </p:txBody>
      </p:sp>
    </p:spTree>
    <p:extLst>
      <p:ext uri="{BB962C8B-B14F-4D97-AF65-F5344CB8AC3E}">
        <p14:creationId xmlns:p14="http://schemas.microsoft.com/office/powerpoint/2010/main" val="1955977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551EA-729F-4822-A32B-60DD6D67A7A4}"/>
              </a:ext>
            </a:extLst>
          </p:cNvPr>
          <p:cNvSpPr>
            <a:spLocks noGrp="1"/>
          </p:cNvSpPr>
          <p:nvPr>
            <p:ph type="title"/>
          </p:nvPr>
        </p:nvSpPr>
        <p:spPr/>
        <p:txBody>
          <a:bodyPr/>
          <a:lstStyle/>
          <a:p>
            <a:r>
              <a:rPr lang="zh-CN" altLang="en-US" dirty="0"/>
              <a:t>武汉地震检测中心遭攻击事件</a:t>
            </a:r>
          </a:p>
        </p:txBody>
      </p:sp>
      <p:pic>
        <p:nvPicPr>
          <p:cNvPr id="1026" name="Picture 2">
            <a:extLst>
              <a:ext uri="{FF2B5EF4-FFF2-40B4-BE49-F238E27FC236}">
                <a16:creationId xmlns:a16="http://schemas.microsoft.com/office/drawing/2014/main" id="{A11874D0-34FF-432B-92BE-F90126934E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1032" y="4986459"/>
            <a:ext cx="2563136" cy="144576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AD494E5-A5CF-4589-A6E5-7B2EFB9887C0}"/>
              </a:ext>
            </a:extLst>
          </p:cNvPr>
          <p:cNvSpPr txBox="1"/>
          <p:nvPr/>
        </p:nvSpPr>
        <p:spPr>
          <a:xfrm>
            <a:off x="1179917" y="2033848"/>
            <a:ext cx="6096946" cy="1200329"/>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8</a:t>
            </a:r>
            <a:r>
              <a:rPr lang="zh-CN" altLang="en-US" b="0" i="0" dirty="0">
                <a:solidFill>
                  <a:srgbClr val="222222"/>
                </a:solidFill>
                <a:effectLst/>
                <a:latin typeface="arial" panose="020B0604020202020204" pitchFamily="34" charset="0"/>
              </a:rPr>
              <a:t>月</a:t>
            </a:r>
            <a:r>
              <a:rPr lang="en-US" altLang="zh-CN" b="0" i="0" dirty="0">
                <a:solidFill>
                  <a:srgbClr val="222222"/>
                </a:solidFill>
                <a:effectLst/>
                <a:latin typeface="arial" panose="020B0604020202020204" pitchFamily="34" charset="0"/>
              </a:rPr>
              <a:t>14</a:t>
            </a:r>
            <a:r>
              <a:rPr lang="zh-CN" altLang="en-US" b="0" i="0" dirty="0">
                <a:solidFill>
                  <a:srgbClr val="222222"/>
                </a:solidFill>
                <a:effectLst/>
                <a:latin typeface="arial" panose="020B0604020202020204" pitchFamily="34" charset="0"/>
              </a:rPr>
              <a:t>日针对武汉市应急管理局地震监测中心的网络攻击事件，</a:t>
            </a:r>
            <a:r>
              <a:rPr lang="zh-CN" altLang="en-US" b="1" i="0" dirty="0">
                <a:solidFill>
                  <a:srgbClr val="AB1942"/>
                </a:solidFill>
                <a:effectLst/>
                <a:latin typeface="arial" panose="020B0604020202020204" pitchFamily="34" charset="0"/>
              </a:rPr>
              <a:t>国家计算机病毒应急处理中心和</a:t>
            </a:r>
            <a:r>
              <a:rPr lang="en-US" altLang="zh-CN" b="1" i="0" dirty="0">
                <a:solidFill>
                  <a:srgbClr val="AB1942"/>
                </a:solidFill>
                <a:effectLst/>
                <a:latin typeface="arial" panose="020B0604020202020204" pitchFamily="34" charset="0"/>
              </a:rPr>
              <a:t>360</a:t>
            </a:r>
            <a:r>
              <a:rPr lang="zh-CN" altLang="en-US" b="1" i="0" dirty="0">
                <a:solidFill>
                  <a:srgbClr val="AB1942"/>
                </a:solidFill>
                <a:effectLst/>
                <a:latin typeface="arial" panose="020B0604020202020204" pitchFamily="34" charset="0"/>
              </a:rPr>
              <a:t>公司组成的联合调查组已取得新进展，发现了符合美国情报机构特征的后门恶意软件。</a:t>
            </a:r>
            <a:endParaRPr lang="zh-CN" altLang="en-US" dirty="0"/>
          </a:p>
        </p:txBody>
      </p:sp>
      <p:sp>
        <p:nvSpPr>
          <p:cNvPr id="8" name="文本框 7">
            <a:extLst>
              <a:ext uri="{FF2B5EF4-FFF2-40B4-BE49-F238E27FC236}">
                <a16:creationId xmlns:a16="http://schemas.microsoft.com/office/drawing/2014/main" id="{E5F5167C-8947-48D0-B329-09C8FBB9FBEB}"/>
              </a:ext>
            </a:extLst>
          </p:cNvPr>
          <p:cNvSpPr txBox="1"/>
          <p:nvPr/>
        </p:nvSpPr>
        <p:spPr>
          <a:xfrm>
            <a:off x="1120755" y="3371654"/>
            <a:ext cx="6096946" cy="1477328"/>
          </a:xfrm>
          <a:prstGeom prst="rect">
            <a:avLst/>
          </a:prstGeom>
          <a:noFill/>
        </p:spPr>
        <p:txBody>
          <a:bodyPr wrap="square">
            <a:spAutoFit/>
          </a:bodyPr>
          <a:lstStyle/>
          <a:p>
            <a:r>
              <a:rPr lang="zh-CN" altLang="en-US" i="0" dirty="0">
                <a:effectLst/>
                <a:latin typeface="arial" panose="020B0604020202020204" pitchFamily="34" charset="0"/>
              </a:rPr>
              <a:t>联合调查组已经在受害单位的网络中发现了技术非常复杂的后门恶意软件，符合美国情报机构特征，</a:t>
            </a:r>
            <a:r>
              <a:rPr lang="zh-CN" altLang="en-US" b="1" i="0" dirty="0">
                <a:solidFill>
                  <a:srgbClr val="AB1942"/>
                </a:solidFill>
                <a:effectLst/>
                <a:latin typeface="arial" panose="020B0604020202020204" pitchFamily="34" charset="0"/>
              </a:rPr>
              <a:t>具有很强的隐蔽性，并且通过恶意软件的功能和受影响的系统判断，攻击者的目的是窃取地震监测相关数据，而且具有明显的军事侦察目的。</a:t>
            </a:r>
            <a:endParaRPr lang="zh-CN" altLang="en-US" dirty="0"/>
          </a:p>
        </p:txBody>
      </p:sp>
      <p:sp>
        <p:nvSpPr>
          <p:cNvPr id="10" name="文本框 9">
            <a:extLst>
              <a:ext uri="{FF2B5EF4-FFF2-40B4-BE49-F238E27FC236}">
                <a16:creationId xmlns:a16="http://schemas.microsoft.com/office/drawing/2014/main" id="{DD58FBA5-94A0-48E7-ADDF-0950DF945D68}"/>
              </a:ext>
            </a:extLst>
          </p:cNvPr>
          <p:cNvSpPr txBox="1"/>
          <p:nvPr/>
        </p:nvSpPr>
        <p:spPr>
          <a:xfrm>
            <a:off x="7497623" y="4709460"/>
            <a:ext cx="4417974" cy="1477328"/>
          </a:xfrm>
          <a:prstGeom prst="rect">
            <a:avLst/>
          </a:prstGeom>
          <a:noFill/>
        </p:spPr>
        <p:txBody>
          <a:bodyPr wrap="square">
            <a:spAutoFit/>
          </a:bodyPr>
          <a:lstStyle/>
          <a:p>
            <a:r>
              <a:rPr lang="zh-CN" altLang="en-US" b="0" i="0" dirty="0">
                <a:solidFill>
                  <a:srgbClr val="222222"/>
                </a:solidFill>
                <a:effectLst/>
                <a:latin typeface="arial" panose="020B0604020202020204" pitchFamily="34" charset="0"/>
              </a:rPr>
              <a:t>“这些传感器所感知采集的综合震动声波数据，尤其是次声波数据，对研判地质地形、分析武器系统试验、核试验等均有重要情报价值。”</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全国政协委员，安天集团董事长、首席技术架构师肖新光</a:t>
            </a:r>
            <a:endParaRPr lang="zh-CN" altLang="en-US" dirty="0"/>
          </a:p>
        </p:txBody>
      </p:sp>
      <p:pic>
        <p:nvPicPr>
          <p:cNvPr id="11" name="图片 10">
            <a:extLst>
              <a:ext uri="{FF2B5EF4-FFF2-40B4-BE49-F238E27FC236}">
                <a16:creationId xmlns:a16="http://schemas.microsoft.com/office/drawing/2014/main" id="{15A9F767-1816-41C7-918E-9DA81755EC6E}"/>
              </a:ext>
            </a:extLst>
          </p:cNvPr>
          <p:cNvPicPr>
            <a:picLocks noChangeAspect="1"/>
          </p:cNvPicPr>
          <p:nvPr/>
        </p:nvPicPr>
        <p:blipFill>
          <a:blip r:embed="rId3"/>
          <a:stretch>
            <a:fillRect/>
          </a:stretch>
        </p:blipFill>
        <p:spPr>
          <a:xfrm>
            <a:off x="3994576" y="5045772"/>
            <a:ext cx="2817784" cy="1009651"/>
          </a:xfrm>
          <a:prstGeom prst="rect">
            <a:avLst/>
          </a:prstGeom>
        </p:spPr>
      </p:pic>
      <p:pic>
        <p:nvPicPr>
          <p:cNvPr id="1028" name="Picture 4">
            <a:extLst>
              <a:ext uri="{FF2B5EF4-FFF2-40B4-BE49-F238E27FC236}">
                <a16:creationId xmlns:a16="http://schemas.microsoft.com/office/drawing/2014/main" id="{9BC5F94E-519C-421E-94C2-B9D3C9F5B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7983" y="2097128"/>
            <a:ext cx="3457254" cy="242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17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969D0-D159-47F9-957C-49963E18CC9A}"/>
              </a:ext>
            </a:extLst>
          </p:cNvPr>
          <p:cNvSpPr>
            <a:spLocks noGrp="1"/>
          </p:cNvSpPr>
          <p:nvPr>
            <p:ph type="title"/>
          </p:nvPr>
        </p:nvSpPr>
        <p:spPr/>
        <p:txBody>
          <a:bodyPr/>
          <a:lstStyle/>
          <a:p>
            <a:pPr algn="ctr"/>
            <a:r>
              <a:rPr lang="zh-CN" altLang="en-US" dirty="0">
                <a:latin typeface="宋体" panose="02010600030101010101" pitchFamily="2" charset="-122"/>
                <a:ea typeface="宋体" panose="02010600030101010101" pitchFamily="2" charset="-122"/>
              </a:rPr>
              <a:t>恶意代码分析与防治技术</a:t>
            </a:r>
          </a:p>
        </p:txBody>
      </p:sp>
      <p:sp>
        <p:nvSpPr>
          <p:cNvPr id="3" name="内容占位符 2">
            <a:extLst>
              <a:ext uri="{FF2B5EF4-FFF2-40B4-BE49-F238E27FC236}">
                <a16:creationId xmlns:a16="http://schemas.microsoft.com/office/drawing/2014/main" id="{9CB8B89F-D60A-42C3-84D9-4CFC30452A6F}"/>
              </a:ext>
            </a:extLst>
          </p:cNvPr>
          <p:cNvSpPr>
            <a:spLocks noGrp="1"/>
          </p:cNvSpPr>
          <p:nvPr>
            <p:ph idx="1"/>
          </p:nvPr>
        </p:nvSpPr>
        <p:spPr/>
        <p:txBody>
          <a:bodyPr>
            <a:normAutofit fontScale="92500"/>
          </a:bodyPr>
          <a:lstStyle/>
          <a:p>
            <a:pPr>
              <a:lnSpc>
                <a:spcPct val="150000"/>
              </a:lnSpc>
            </a:pPr>
            <a:r>
              <a:rPr lang="zh-CN" altLang="en-US" dirty="0">
                <a:latin typeface="宋体" panose="02010600030101010101" pitchFamily="2" charset="-122"/>
                <a:ea typeface="宋体" panose="02010600030101010101" pitchFamily="2" charset="-122"/>
              </a:rPr>
              <a:t>学分：</a:t>
            </a:r>
            <a:r>
              <a:rPr lang="en-US" altLang="zh-CN" dirty="0">
                <a:latin typeface="宋体" panose="02010600030101010101" pitchFamily="2" charset="-122"/>
                <a:ea typeface="宋体" panose="02010600030101010101" pitchFamily="2" charset="-122"/>
              </a:rPr>
              <a:t>2.5</a:t>
            </a:r>
          </a:p>
          <a:p>
            <a:pPr>
              <a:lnSpc>
                <a:spcPct val="150000"/>
              </a:lnSpc>
            </a:pPr>
            <a:r>
              <a:rPr lang="zh-CN" altLang="en-US" dirty="0">
                <a:latin typeface="宋体" panose="02010600030101010101" pitchFamily="2" charset="-122"/>
                <a:ea typeface="宋体" panose="02010600030101010101" pitchFamily="2" charset="-122"/>
              </a:rPr>
              <a:t>教学：</a:t>
            </a:r>
            <a:endParaRPr lang="en-US" altLang="zh-CN" dirty="0">
              <a:latin typeface="宋体" panose="02010600030101010101" pitchFamily="2" charset="-122"/>
              <a:ea typeface="宋体" panose="02010600030101010101" pitchFamily="2" charset="-122"/>
            </a:endParaRPr>
          </a:p>
          <a:p>
            <a:pPr lvl="1">
              <a:lnSpc>
                <a:spcPct val="150000"/>
              </a:lnSpc>
            </a:pPr>
            <a:r>
              <a:rPr lang="en-US" altLang="zh-CN" dirty="0">
                <a:latin typeface="宋体" panose="02010600030101010101" pitchFamily="2" charset="-122"/>
                <a:ea typeface="宋体" panose="02010600030101010101" pitchFamily="2" charset="-122"/>
              </a:rPr>
              <a:t>2023-2024</a:t>
            </a:r>
            <a:r>
              <a:rPr lang="zh-CN" altLang="en-US" dirty="0">
                <a:latin typeface="宋体" panose="02010600030101010101" pitchFamily="2" charset="-122"/>
                <a:ea typeface="宋体" panose="02010600030101010101" pitchFamily="2" charset="-122"/>
              </a:rPr>
              <a:t>学年第一学期（</a:t>
            </a:r>
            <a:r>
              <a:rPr lang="en-US" altLang="zh-CN" dirty="0"/>
              <a:t>1</a:t>
            </a:r>
            <a:r>
              <a:rPr lang="en-US" altLang="zh-CN" dirty="0">
                <a:latin typeface="宋体" panose="02010600030101010101" pitchFamily="2" charset="-122"/>
                <a:ea typeface="宋体" panose="02010600030101010101" pitchFamily="2" charset="-122"/>
              </a:rPr>
              <a:t>-18</a:t>
            </a:r>
            <a:r>
              <a:rPr lang="zh-CN" altLang="en-US" dirty="0">
                <a:latin typeface="宋体" panose="02010600030101010101" pitchFamily="2" charset="-122"/>
                <a:ea typeface="宋体" panose="02010600030101010101" pitchFamily="2" charset="-122"/>
              </a:rPr>
              <a:t>周）</a:t>
            </a:r>
            <a:endParaRPr lang="en-US" altLang="zh-CN" dirty="0">
              <a:latin typeface="宋体" panose="02010600030101010101" pitchFamily="2" charset="-122"/>
              <a:ea typeface="宋体" panose="02010600030101010101" pitchFamily="2" charset="-122"/>
            </a:endParaRPr>
          </a:p>
          <a:p>
            <a:pPr lvl="1">
              <a:lnSpc>
                <a:spcPct val="150000"/>
              </a:lnSpc>
            </a:pPr>
            <a:r>
              <a:rPr lang="zh-CN" altLang="zh-CN" dirty="0">
                <a:latin typeface="宋体" panose="02010600030101010101" pitchFamily="2" charset="-122"/>
                <a:ea typeface="宋体" panose="02010600030101010101" pitchFamily="2" charset="-122"/>
              </a:rPr>
              <a:t>星期</a:t>
            </a:r>
            <a:r>
              <a:rPr lang="zh-CN" altLang="en-US" dirty="0">
                <a:latin typeface="宋体" panose="02010600030101010101" pitchFamily="2" charset="-122"/>
                <a:ea typeface="宋体" panose="02010600030101010101" pitchFamily="2" charset="-122"/>
              </a:rPr>
              <a:t>一</a:t>
            </a:r>
            <a:r>
              <a:rPr lang="zh-CN" altLang="zh-CN"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00-9</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40 </a:t>
            </a:r>
            <a:r>
              <a:rPr lang="zh-CN" altLang="en-US"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津南</a:t>
            </a:r>
            <a:r>
              <a:rPr lang="zh-CN" altLang="zh-CN" b="1" dirty="0">
                <a:solidFill>
                  <a:srgbClr val="FF0000"/>
                </a:solidFill>
                <a:latin typeface="宋体" panose="02010600030101010101" pitchFamily="2" charset="-122"/>
                <a:ea typeface="宋体" panose="02010600030101010101" pitchFamily="2" charset="-122"/>
              </a:rPr>
              <a:t>公教楼</a:t>
            </a:r>
            <a:r>
              <a:rPr lang="en-US" altLang="zh-CN" b="1" dirty="0">
                <a:solidFill>
                  <a:srgbClr val="FF0000"/>
                </a:solidFill>
              </a:rPr>
              <a:t>B</a:t>
            </a:r>
            <a:r>
              <a:rPr lang="zh-CN" altLang="zh-CN" dirty="0">
                <a:latin typeface="宋体" panose="02010600030101010101" pitchFamily="2" charset="-122"/>
                <a:ea typeface="宋体" panose="02010600030101010101" pitchFamily="2" charset="-122"/>
              </a:rPr>
              <a:t>区</a:t>
            </a:r>
            <a:r>
              <a:rPr lang="en-US" altLang="zh-CN" dirty="0"/>
              <a:t>202</a:t>
            </a:r>
            <a:r>
              <a:rPr lang="en-US" altLang="zh-CN" dirty="0">
                <a:latin typeface="宋体" panose="02010600030101010101" pitchFamily="2" charset="-122"/>
                <a:ea typeface="宋体" panose="02010600030101010101" pitchFamily="2" charset="-122"/>
              </a:rPr>
              <a:t> </a:t>
            </a:r>
          </a:p>
          <a:p>
            <a:pPr>
              <a:lnSpc>
                <a:spcPct val="150000"/>
              </a:lnSpc>
            </a:pPr>
            <a:r>
              <a:rPr lang="zh-CN" altLang="en-US" dirty="0">
                <a:latin typeface="宋体" panose="02010600030101010101" pitchFamily="2" charset="-122"/>
                <a:ea typeface="宋体" panose="02010600030101010101" pitchFamily="2" charset="-122"/>
              </a:rPr>
              <a:t>实验：</a:t>
            </a:r>
            <a:endParaRPr lang="en-US" altLang="zh-CN" dirty="0">
              <a:latin typeface="宋体" panose="02010600030101010101" pitchFamily="2" charset="-122"/>
              <a:ea typeface="宋体" panose="02010600030101010101" pitchFamily="2" charset="-122"/>
            </a:endParaRPr>
          </a:p>
          <a:p>
            <a:pPr lvl="1">
              <a:lnSpc>
                <a:spcPct val="150000"/>
              </a:lnSpc>
            </a:pPr>
            <a:r>
              <a:rPr lang="en-US" altLang="zh-CN">
                <a:latin typeface="宋体" panose="02010600030101010101" pitchFamily="2" charset="-122"/>
                <a:ea typeface="宋体" panose="02010600030101010101" pitchFamily="2" charset="-122"/>
              </a:rPr>
              <a:t>2023-2024</a:t>
            </a:r>
            <a:r>
              <a:rPr lang="zh-CN" altLang="en-US">
                <a:latin typeface="宋体" panose="02010600030101010101" pitchFamily="2" charset="-122"/>
                <a:ea typeface="宋体" panose="02010600030101010101" pitchFamily="2" charset="-122"/>
              </a:rPr>
              <a:t>学年</a:t>
            </a:r>
            <a:r>
              <a:rPr lang="zh-CN" altLang="en-US" dirty="0">
                <a:latin typeface="宋体" panose="02010600030101010101" pitchFamily="2" charset="-122"/>
                <a:ea typeface="宋体" panose="02010600030101010101" pitchFamily="2" charset="-122"/>
              </a:rPr>
              <a:t>第一学期（</a:t>
            </a:r>
            <a:r>
              <a:rPr lang="en-US" altLang="zh-CN" b="1" dirty="0"/>
              <a:t>3</a:t>
            </a:r>
            <a:r>
              <a:rPr lang="en-US" altLang="zh-CN" b="1" dirty="0">
                <a:latin typeface="宋体" panose="02010600030101010101" pitchFamily="2" charset="-122"/>
                <a:ea typeface="宋体" panose="02010600030101010101" pitchFamily="2" charset="-122"/>
              </a:rPr>
              <a:t>-18</a:t>
            </a:r>
            <a:r>
              <a:rPr lang="zh-CN" altLang="en-US" b="1" dirty="0">
                <a:latin typeface="宋体" panose="02010600030101010101" pitchFamily="2" charset="-122"/>
                <a:ea typeface="宋体" panose="02010600030101010101" pitchFamily="2" charset="-122"/>
              </a:rPr>
              <a:t>周</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nSpc>
                <a:spcPct val="150000"/>
              </a:lnSpc>
            </a:pPr>
            <a:r>
              <a:rPr lang="zh-CN" altLang="en-US" dirty="0">
                <a:latin typeface="宋体" panose="02010600030101010101" pitchFamily="2" charset="-122"/>
                <a:ea typeface="宋体" panose="02010600030101010101" pitchFamily="2" charset="-122"/>
              </a:rPr>
              <a:t>星期一</a:t>
            </a:r>
            <a:r>
              <a:rPr lang="zh-CN" altLang="zh-CN"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00-11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40</a:t>
            </a:r>
            <a:r>
              <a:rPr lang="zh-CN" altLang="en-US" dirty="0">
                <a:latin typeface="宋体" panose="02010600030101010101" pitchFamily="2" charset="-122"/>
                <a:ea typeface="宋体" panose="02010600030101010101" pitchFamily="2" charset="-122"/>
              </a:rPr>
              <a:t>，津南</a:t>
            </a:r>
            <a:r>
              <a:rPr lang="zh-CN" altLang="en-US" b="1" dirty="0">
                <a:solidFill>
                  <a:srgbClr val="FF0000"/>
                </a:solidFill>
                <a:latin typeface="宋体" panose="02010600030101010101" pitchFamily="2" charset="-122"/>
                <a:ea typeface="宋体" panose="02010600030101010101" pitchFamily="2" charset="-122"/>
              </a:rPr>
              <a:t>实验楼</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区</a:t>
            </a:r>
            <a:r>
              <a:rPr lang="en-US" altLang="zh-CN" dirty="0">
                <a:latin typeface="宋体" panose="02010600030101010101" pitchFamily="2" charset="-122"/>
                <a:ea typeface="宋体" panose="02010600030101010101" pitchFamily="2" charset="-122"/>
              </a:rPr>
              <a:t>205</a:t>
            </a:r>
          </a:p>
        </p:txBody>
      </p:sp>
    </p:spTree>
    <p:extLst>
      <p:ext uri="{BB962C8B-B14F-4D97-AF65-F5344CB8AC3E}">
        <p14:creationId xmlns:p14="http://schemas.microsoft.com/office/powerpoint/2010/main" val="40325758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33B1C16-2553-4E9D-B631-575FC41957A8}"/>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以下那一场战争运用了网络攻防对抗技术？</a:t>
            </a:r>
          </a:p>
        </p:txBody>
      </p:sp>
      <p:sp>
        <p:nvSpPr>
          <p:cNvPr id="7" name="文本框 6">
            <a:extLst>
              <a:ext uri="{FF2B5EF4-FFF2-40B4-BE49-F238E27FC236}">
                <a16:creationId xmlns:a16="http://schemas.microsoft.com/office/drawing/2014/main" id="{F473C2BD-77AD-4E55-8EC8-1EB6BD3B5FAF}"/>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海湾战争</a:t>
            </a:r>
          </a:p>
        </p:txBody>
      </p:sp>
      <p:sp>
        <p:nvSpPr>
          <p:cNvPr id="8" name="文本框 7">
            <a:extLst>
              <a:ext uri="{FF2B5EF4-FFF2-40B4-BE49-F238E27FC236}">
                <a16:creationId xmlns:a16="http://schemas.microsoft.com/office/drawing/2014/main" id="{6BF4E37F-7F95-47D0-8953-AB221068B7E2}"/>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科索沃战争</a:t>
            </a:r>
          </a:p>
        </p:txBody>
      </p:sp>
      <p:sp>
        <p:nvSpPr>
          <p:cNvPr id="9" name="文本框 8">
            <a:extLst>
              <a:ext uri="{FF2B5EF4-FFF2-40B4-BE49-F238E27FC236}">
                <a16:creationId xmlns:a16="http://schemas.microsoft.com/office/drawing/2014/main" id="{51C65AF8-1E48-4C14-A6FA-B3D9120D40C4}"/>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第二次世界大战</a:t>
            </a:r>
          </a:p>
        </p:txBody>
      </p:sp>
      <p:sp>
        <p:nvSpPr>
          <p:cNvPr id="10" name="文本框 9">
            <a:extLst>
              <a:ext uri="{FF2B5EF4-FFF2-40B4-BE49-F238E27FC236}">
                <a16:creationId xmlns:a16="http://schemas.microsoft.com/office/drawing/2014/main" id="{FA99FFC6-C825-4221-BE4C-BD52CC111E9D}"/>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俄乌战争</a:t>
            </a:r>
          </a:p>
        </p:txBody>
      </p:sp>
      <p:sp>
        <p:nvSpPr>
          <p:cNvPr id="11" name="矩形 10">
            <a:extLst>
              <a:ext uri="{FF2B5EF4-FFF2-40B4-BE49-F238E27FC236}">
                <a16:creationId xmlns:a16="http://schemas.microsoft.com/office/drawing/2014/main" id="{2CC96310-61CD-4D2A-945A-F9AEBCABD51E}"/>
              </a:ext>
            </a:extLst>
          </p:cNvPr>
          <p:cNvSpPr>
            <a:spLocks noChangeAspect="1"/>
          </p:cNvSpPr>
          <p:nvPr>
            <p:custDataLst>
              <p:tags r:id="rId7"/>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951785D4-9E9E-45EC-B5FA-3B1E9D0D16D2}"/>
              </a:ext>
            </a:extLst>
          </p:cNvPr>
          <p:cNvSpPr>
            <a:spLocks noChangeAspect="1"/>
          </p:cNvSpPr>
          <p:nvPr>
            <p:custDataLst>
              <p:tags r:id="rId8"/>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944589F4-9B78-4FFE-A24A-C8F2D15016E5}"/>
              </a:ext>
            </a:extLst>
          </p:cNvPr>
          <p:cNvSpPr>
            <a:spLocks noChangeAspect="1"/>
          </p:cNvSpPr>
          <p:nvPr>
            <p:custDataLst>
              <p:tags r:id="rId9"/>
            </p:custDataLst>
          </p:nvPr>
        </p:nvSpPr>
        <p:spPr>
          <a:xfrm>
            <a:off x="1571625" y="45648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D664CA13-D00E-46A4-98E3-CE8B79451EAF}"/>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2F872A44-723A-4112-8843-52EB778103B6}"/>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3" name="组合 22">
            <a:extLst>
              <a:ext uri="{FF2B5EF4-FFF2-40B4-BE49-F238E27FC236}">
                <a16:creationId xmlns:a16="http://schemas.microsoft.com/office/drawing/2014/main" id="{C8F58841-F711-4BFF-873D-563232E89F57}"/>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6B981EF5-F5D3-459B-9162-D01B27F234A5}"/>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DFE30138-BA3A-4D00-B800-282B9C5A97F2}"/>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9A17DB80-4D4E-41BC-A042-0412BC89BC6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2" name="TipText">
              <a:extLst>
                <a:ext uri="{FF2B5EF4-FFF2-40B4-BE49-F238E27FC236}">
                  <a16:creationId xmlns:a16="http://schemas.microsoft.com/office/drawing/2014/main" id="{C0ACA8DB-E145-4FD3-A43D-4B6811E39F4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F1C4548A-C1C5-4955-A23C-65E8ABB8D294}"/>
              </a:ext>
            </a:extLst>
          </p:cNvPr>
          <p:cNvPicPr>
            <a:picLocks/>
          </p:cNvPicPr>
          <p:nvPr>
            <p:custDataLst>
              <p:tags r:id="rId13"/>
            </p:custDataLst>
          </p:nvPr>
        </p:nvPicPr>
        <p:blipFill>
          <a:blip r:embed="rId2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69464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D36FA-1774-4CF3-9EA8-F4C877A9F99C}"/>
              </a:ext>
            </a:extLst>
          </p:cNvPr>
          <p:cNvSpPr>
            <a:spLocks noGrp="1"/>
          </p:cNvSpPr>
          <p:nvPr>
            <p:ph type="title"/>
          </p:nvPr>
        </p:nvSpPr>
        <p:spPr>
          <a:xfrm>
            <a:off x="1524000" y="981076"/>
            <a:ext cx="9144000" cy="868363"/>
          </a:xfrm>
        </p:spPr>
        <p:txBody>
          <a:bodyPr>
            <a:normAutofit fontScale="90000"/>
          </a:bodyPr>
          <a:lstStyle/>
          <a:p>
            <a:r>
              <a:rPr lang="en-US" altLang="zh-CN" dirty="0"/>
              <a:t>https://threatmap.checkpoint.com/</a:t>
            </a:r>
            <a:endParaRPr lang="zh-CN" altLang="en-US" dirty="0"/>
          </a:p>
        </p:txBody>
      </p:sp>
      <p:pic>
        <p:nvPicPr>
          <p:cNvPr id="4" name="内容占位符 3">
            <a:extLst>
              <a:ext uri="{FF2B5EF4-FFF2-40B4-BE49-F238E27FC236}">
                <a16:creationId xmlns:a16="http://schemas.microsoft.com/office/drawing/2014/main" id="{339A999A-F3F7-44F3-815A-E9719E5783E0}"/>
              </a:ext>
            </a:extLst>
          </p:cNvPr>
          <p:cNvPicPr>
            <a:picLocks noGrp="1" noChangeAspect="1"/>
          </p:cNvPicPr>
          <p:nvPr>
            <p:ph idx="1"/>
          </p:nvPr>
        </p:nvPicPr>
        <p:blipFill>
          <a:blip r:embed="rId2"/>
          <a:stretch>
            <a:fillRect/>
          </a:stretch>
        </p:blipFill>
        <p:spPr>
          <a:xfrm>
            <a:off x="2944364" y="1989139"/>
            <a:ext cx="6322322" cy="4092575"/>
          </a:xfrm>
          <a:prstGeom prst="rect">
            <a:avLst/>
          </a:prstGeom>
        </p:spPr>
      </p:pic>
    </p:spTree>
    <p:extLst>
      <p:ext uri="{BB962C8B-B14F-4D97-AF65-F5344CB8AC3E}">
        <p14:creationId xmlns:p14="http://schemas.microsoft.com/office/powerpoint/2010/main" val="33919384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558C-884C-4198-9C78-C6E09AD89348}"/>
              </a:ext>
            </a:extLst>
          </p:cNvPr>
          <p:cNvSpPr>
            <a:spLocks noGrp="1"/>
          </p:cNvSpPr>
          <p:nvPr>
            <p:ph type="title"/>
          </p:nvPr>
        </p:nvSpPr>
        <p:spPr>
          <a:xfrm>
            <a:off x="1524001" y="981076"/>
            <a:ext cx="9143999" cy="868363"/>
          </a:xfrm>
        </p:spPr>
        <p:txBody>
          <a:bodyPr>
            <a:normAutofit fontScale="90000"/>
          </a:bodyPr>
          <a:lstStyle/>
          <a:p>
            <a:r>
              <a:rPr lang="en-US" altLang="zh-CN" dirty="0"/>
              <a:t>https://map.lookingglasscyber.com/</a:t>
            </a:r>
            <a:endParaRPr lang="zh-CN" altLang="en-US" dirty="0"/>
          </a:p>
        </p:txBody>
      </p:sp>
      <p:pic>
        <p:nvPicPr>
          <p:cNvPr id="4" name="内容占位符 3">
            <a:extLst>
              <a:ext uri="{FF2B5EF4-FFF2-40B4-BE49-F238E27FC236}">
                <a16:creationId xmlns:a16="http://schemas.microsoft.com/office/drawing/2014/main" id="{633C64FD-201C-4961-8923-614975DE966E}"/>
              </a:ext>
            </a:extLst>
          </p:cNvPr>
          <p:cNvPicPr>
            <a:picLocks noGrp="1" noChangeAspect="1"/>
          </p:cNvPicPr>
          <p:nvPr>
            <p:ph idx="1"/>
          </p:nvPr>
        </p:nvPicPr>
        <p:blipFill>
          <a:blip r:embed="rId2"/>
          <a:stretch>
            <a:fillRect/>
          </a:stretch>
        </p:blipFill>
        <p:spPr>
          <a:xfrm>
            <a:off x="2135189" y="2211860"/>
            <a:ext cx="7940675" cy="3647133"/>
          </a:xfrm>
          <a:prstGeom prst="rect">
            <a:avLst/>
          </a:prstGeom>
        </p:spPr>
      </p:pic>
    </p:spTree>
    <p:extLst>
      <p:ext uri="{BB962C8B-B14F-4D97-AF65-F5344CB8AC3E}">
        <p14:creationId xmlns:p14="http://schemas.microsoft.com/office/powerpoint/2010/main" val="37384789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9486055-ED96-483C-AB45-1C4151BC9EB1}"/>
              </a:ext>
            </a:extLst>
          </p:cNvPr>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5" name="文本框 4">
            <a:extLst>
              <a:ext uri="{FF2B5EF4-FFF2-40B4-BE49-F238E27FC236}">
                <a16:creationId xmlns:a16="http://schemas.microsoft.com/office/drawing/2014/main" id="{20E53A63-6941-4B7D-8FEE-D11C7C0BF8AA}"/>
              </a:ext>
            </a:extLst>
          </p:cNvPr>
          <p:cNvSpPr txBox="1"/>
          <p:nvPr>
            <p:custDataLst>
              <p:tags r:id="rId3"/>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下面哪些系统或设备可能被计算机病毒感染？</a:t>
            </a:r>
          </a:p>
        </p:txBody>
      </p:sp>
      <p:sp>
        <p:nvSpPr>
          <p:cNvPr id="6" name="文本框 5">
            <a:extLst>
              <a:ext uri="{FF2B5EF4-FFF2-40B4-BE49-F238E27FC236}">
                <a16:creationId xmlns:a16="http://schemas.microsoft.com/office/drawing/2014/main" id="{7DBD9B61-D593-4DC4-B3EC-ECCC612FBA10}"/>
              </a:ext>
            </a:extLst>
          </p:cNvPr>
          <p:cNvSpPr txBox="1"/>
          <p:nvPr>
            <p:custDataLst>
              <p:tags r:id="rId4"/>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计算机、智能手机</a:t>
            </a:r>
          </a:p>
        </p:txBody>
      </p:sp>
      <p:sp>
        <p:nvSpPr>
          <p:cNvPr id="7" name="文本框 6">
            <a:extLst>
              <a:ext uri="{FF2B5EF4-FFF2-40B4-BE49-F238E27FC236}">
                <a16:creationId xmlns:a16="http://schemas.microsoft.com/office/drawing/2014/main" id="{21F4DD2B-1686-4388-9FF5-72E0144289D1}"/>
              </a:ext>
            </a:extLst>
          </p:cNvPr>
          <p:cNvSpPr txBox="1"/>
          <p:nvPr>
            <p:custDataLst>
              <p:tags r:id="rId5"/>
            </p:custDataLst>
          </p:nvPr>
        </p:nvSpPr>
        <p:spPr>
          <a:xfrm>
            <a:off x="3352800" y="3357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打印机、网络路由器</a:t>
            </a:r>
          </a:p>
        </p:txBody>
      </p:sp>
      <p:sp>
        <p:nvSpPr>
          <p:cNvPr id="8" name="文本框 7">
            <a:extLst>
              <a:ext uri="{FF2B5EF4-FFF2-40B4-BE49-F238E27FC236}">
                <a16:creationId xmlns:a16="http://schemas.microsoft.com/office/drawing/2014/main" id="{6AC85702-E9B7-4EBD-B531-5F9EC7F96B09}"/>
              </a:ext>
            </a:extLst>
          </p:cNvPr>
          <p:cNvSpPr txBox="1"/>
          <p:nvPr>
            <p:custDataLst>
              <p:tags r:id="rId6"/>
            </p:custDataLst>
          </p:nvPr>
        </p:nvSpPr>
        <p:spPr>
          <a:xfrm>
            <a:off x="3352800" y="3929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摄像头、智能家居设备</a:t>
            </a:r>
          </a:p>
        </p:txBody>
      </p:sp>
      <p:sp>
        <p:nvSpPr>
          <p:cNvPr id="9" name="文本框 8">
            <a:extLst>
              <a:ext uri="{FF2B5EF4-FFF2-40B4-BE49-F238E27FC236}">
                <a16:creationId xmlns:a16="http://schemas.microsoft.com/office/drawing/2014/main" id="{1B459386-FC57-43C7-A96E-45F3EAD02BE8}"/>
              </a:ext>
            </a:extLst>
          </p:cNvPr>
          <p:cNvSpPr txBox="1"/>
          <p:nvPr>
            <p:custDataLst>
              <p:tags r:id="rId7"/>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智能汽车、智能电网、智慧城市</a:t>
            </a:r>
          </a:p>
        </p:txBody>
      </p:sp>
      <p:sp>
        <p:nvSpPr>
          <p:cNvPr id="10" name="矩形 9">
            <a:extLst>
              <a:ext uri="{FF2B5EF4-FFF2-40B4-BE49-F238E27FC236}">
                <a16:creationId xmlns:a16="http://schemas.microsoft.com/office/drawing/2014/main" id="{99D02EFD-357F-48E0-A5CE-B01FADA0D3FC}"/>
              </a:ext>
            </a:extLst>
          </p:cNvPr>
          <p:cNvSpPr>
            <a:spLocks noChangeAspect="1"/>
          </p:cNvSpPr>
          <p:nvPr>
            <p:custDataLst>
              <p:tags r:id="rId8"/>
            </p:custDataLst>
          </p:nvPr>
        </p:nvSpPr>
        <p:spPr>
          <a:xfrm>
            <a:off x="2638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1EEEA6B-1613-4C36-A242-C477874A56FA}"/>
              </a:ext>
            </a:extLst>
          </p:cNvPr>
          <p:cNvSpPr>
            <a:spLocks noChangeAspect="1"/>
          </p:cNvSpPr>
          <p:nvPr>
            <p:custDataLst>
              <p:tags r:id="rId9"/>
            </p:custDataLst>
          </p:nvPr>
        </p:nvSpPr>
        <p:spPr>
          <a:xfrm>
            <a:off x="2638425" y="3421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732A8C8A-75E8-4A76-8783-5462809B3589}"/>
              </a:ext>
            </a:extLst>
          </p:cNvPr>
          <p:cNvSpPr>
            <a:spLocks noChangeAspect="1"/>
          </p:cNvSpPr>
          <p:nvPr>
            <p:custDataLst>
              <p:tags r:id="rId10"/>
            </p:custDataLst>
          </p:nvPr>
        </p:nvSpPr>
        <p:spPr>
          <a:xfrm>
            <a:off x="2638425" y="3993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311C5596-6EA4-4A41-89E5-7EBD33805976}"/>
              </a:ext>
            </a:extLst>
          </p:cNvPr>
          <p:cNvSpPr>
            <a:spLocks noChangeAspect="1"/>
          </p:cNvSpPr>
          <p:nvPr>
            <p:custDataLst>
              <p:tags r:id="rId11"/>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1888146B-D828-4A2E-AA4C-413BDCA44E76}"/>
              </a:ext>
            </a:extLst>
          </p:cNvPr>
          <p:cNvSpPr/>
          <p:nvPr>
            <p:custDataLst>
              <p:tags r:id="rId12"/>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30" name="文本框 29">
            <a:extLst>
              <a:ext uri="{FF2B5EF4-FFF2-40B4-BE49-F238E27FC236}">
                <a16:creationId xmlns:a16="http://schemas.microsoft.com/office/drawing/2014/main" id="{0AB9B1EB-B1E8-40D3-9BB1-C63A3EDB0669}"/>
              </a:ext>
            </a:extLst>
          </p:cNvPr>
          <p:cNvSpPr txBox="1"/>
          <p:nvPr>
            <p:custDataLst>
              <p:tags r:id="rId13"/>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1" name="文本框 30">
            <a:extLst>
              <a:ext uri="{FF2B5EF4-FFF2-40B4-BE49-F238E27FC236}">
                <a16:creationId xmlns:a16="http://schemas.microsoft.com/office/drawing/2014/main" id="{58719F9D-28CD-4852-B067-FF8F5697C21B}"/>
              </a:ext>
            </a:extLst>
          </p:cNvPr>
          <p:cNvSpPr txBox="1"/>
          <p:nvPr>
            <p:custDataLst>
              <p:tags r:id="rId14"/>
            </p:custDataLst>
          </p:nvPr>
        </p:nvSpPr>
        <p:spPr>
          <a:xfrm>
            <a:off x="12827000" y="1270000"/>
            <a:ext cx="3332480" cy="1754326"/>
          </a:xfrm>
          <a:prstGeom prst="rect">
            <a:avLst/>
          </a:prstGeom>
          <a:noFill/>
        </p:spPr>
        <p:txBody>
          <a:bodyPr vert="horz" rtlCol="0" anchor="t" anchorCtr="0">
            <a:spAutoFit/>
          </a:bodyPr>
          <a:lstStyle/>
          <a:p>
            <a:pPr lvl="0"/>
            <a:r>
              <a:rPr lang="zh-CN" altLang="en-US">
                <a:solidFill>
                  <a:srgbClr val="080808"/>
                </a:solidFill>
              </a:rPr>
              <a:t>随着智能设备的不断增加，计算机病毒的感染范围越来越大，从传统的计算机、智能手机，到智能家具设备、摄像头、路由器，甚至到国家基础设施的电网系统、智慧城市系统。</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9" name="组合 28">
            <a:extLst>
              <a:ext uri="{FF2B5EF4-FFF2-40B4-BE49-F238E27FC236}">
                <a16:creationId xmlns:a16="http://schemas.microsoft.com/office/drawing/2014/main" id="{6C21AE54-9B44-43B8-B87C-9DC391541538}"/>
              </a:ext>
            </a:extLst>
          </p:cNvPr>
          <p:cNvGrpSpPr/>
          <p:nvPr>
            <p:custDataLst>
              <p:tags r:id="rId15"/>
            </p:custDataLst>
          </p:nvPr>
        </p:nvGrpSpPr>
        <p:grpSpPr>
          <a:xfrm>
            <a:off x="12585700" y="0"/>
            <a:ext cx="3815080" cy="647700"/>
            <a:chOff x="9537700" y="0"/>
            <a:chExt cx="3815080" cy="647700"/>
          </a:xfrm>
        </p:grpSpPr>
        <p:sp>
          <p:nvSpPr>
            <p:cNvPr id="26" name="RemarkBack">
              <a:extLst>
                <a:ext uri="{FF2B5EF4-FFF2-40B4-BE49-F238E27FC236}">
                  <a16:creationId xmlns:a16="http://schemas.microsoft.com/office/drawing/2014/main" id="{A927AFE8-53E4-4BF3-8D21-0F34753EEDFF}"/>
                </a:ext>
              </a:extLst>
            </p:cNvPr>
            <p:cNvSpPr/>
            <p:nvPr>
              <p:custDataLst>
                <p:tags r:id="rId25"/>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a:extLst>
                <a:ext uri="{FF2B5EF4-FFF2-40B4-BE49-F238E27FC236}">
                  <a16:creationId xmlns:a16="http://schemas.microsoft.com/office/drawing/2014/main" id="{B608995C-4673-4C98-9476-DE30B92DB34A}"/>
                </a:ext>
              </a:extLst>
            </p:cNvPr>
            <p:cNvSpPr/>
            <p:nvPr>
              <p:custDataLst>
                <p:tags r:id="rId26"/>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a:extLst>
                <a:ext uri="{FF2B5EF4-FFF2-40B4-BE49-F238E27FC236}">
                  <a16:creationId xmlns:a16="http://schemas.microsoft.com/office/drawing/2014/main" id="{BE4113A8-103D-4F38-A427-912DDBB98567}"/>
                </a:ext>
              </a:extLst>
            </p:cNvPr>
            <p:cNvSpPr txBox="1"/>
            <p:nvPr>
              <p:custDataLst>
                <p:tags r:id="rId27"/>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9949DDE6-E04D-4FA4-8FF1-BFD0DCA8B582}"/>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a:extLst>
              <a:ext uri="{FF2B5EF4-FFF2-40B4-BE49-F238E27FC236}">
                <a16:creationId xmlns:a16="http://schemas.microsoft.com/office/drawing/2014/main" id="{BC4FD48F-26B6-4232-987E-1EB2BC0D83BF}"/>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a:extLst>
              <a:ext uri="{FF2B5EF4-FFF2-40B4-BE49-F238E27FC236}">
                <a16:creationId xmlns:a16="http://schemas.microsoft.com/office/drawing/2014/main" id="{C3468CF2-4898-4C5D-9AE9-93F358394E67}"/>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9" name="组合 18">
            <a:extLst>
              <a:ext uri="{FF2B5EF4-FFF2-40B4-BE49-F238E27FC236}">
                <a16:creationId xmlns:a16="http://schemas.microsoft.com/office/drawing/2014/main" id="{7303058C-91A1-4D60-833D-FD1254C4EFC5}"/>
              </a:ext>
            </a:extLst>
          </p:cNvPr>
          <p:cNvGrpSpPr/>
          <p:nvPr>
            <p:custDataLst>
              <p:tags r:id="rId19"/>
            </p:custDataLst>
          </p:nvPr>
        </p:nvGrpSpPr>
        <p:grpSpPr>
          <a:xfrm>
            <a:off x="0" y="0"/>
            <a:ext cx="9144000" cy="635000"/>
            <a:chOff x="-1524000" y="0"/>
            <a:chExt cx="9144000" cy="635000"/>
          </a:xfrm>
        </p:grpSpPr>
        <p:sp>
          <p:nvSpPr>
            <p:cNvPr id="15" name="TitleBackground">
              <a:extLst>
                <a:ext uri="{FF2B5EF4-FFF2-40B4-BE49-F238E27FC236}">
                  <a16:creationId xmlns:a16="http://schemas.microsoft.com/office/drawing/2014/main" id="{E0A8FEC7-C02E-4A65-97B1-6A2D4B56269F}"/>
                </a:ext>
              </a:extLst>
            </p:cNvPr>
            <p:cNvSpPr/>
            <p:nvPr>
              <p:custDataLst>
                <p:tags r:id="rId21"/>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a:extLst>
                <a:ext uri="{FF2B5EF4-FFF2-40B4-BE49-F238E27FC236}">
                  <a16:creationId xmlns:a16="http://schemas.microsoft.com/office/drawing/2014/main" id="{CA122B0D-E62B-448C-9093-CE5C0D6462A0}"/>
                </a:ext>
              </a:extLst>
            </p:cNvPr>
            <p:cNvSpPr/>
            <p:nvPr>
              <p:custDataLst>
                <p:tags r:id="rId22"/>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a:extLst>
                <a:ext uri="{FF2B5EF4-FFF2-40B4-BE49-F238E27FC236}">
                  <a16:creationId xmlns:a16="http://schemas.microsoft.com/office/drawing/2014/main" id="{C3668CFD-6C3F-4962-8ECF-0E7605849362}"/>
                </a:ext>
              </a:extLst>
            </p:cNvPr>
            <p:cNvSpPr txBox="1"/>
            <p:nvPr>
              <p:custDataLst>
                <p:tags r:id="rId23"/>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a:extLst>
                <a:ext uri="{FF2B5EF4-FFF2-40B4-BE49-F238E27FC236}">
                  <a16:creationId xmlns:a16="http://schemas.microsoft.com/office/drawing/2014/main" id="{C48C2C95-7D18-468B-8881-1DACCBFBEE4F}"/>
                </a:ext>
              </a:extLst>
            </p:cNvPr>
            <p:cNvSpPr txBox="1"/>
            <p:nvPr>
              <p:custDataLst>
                <p:tags r:id="rId24"/>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a:extLst>
              <a:ext uri="{FF2B5EF4-FFF2-40B4-BE49-F238E27FC236}">
                <a16:creationId xmlns:a16="http://schemas.microsoft.com/office/drawing/2014/main" id="{1ACE3201-0FA3-45B0-B70F-EB4001C38BCC}"/>
              </a:ext>
            </a:extLst>
          </p:cNvPr>
          <p:cNvPicPr>
            <a:picLocks/>
          </p:cNvPicPr>
          <p:nvPr>
            <p:custDataLst>
              <p:tags r:id="rId20"/>
            </p:custDataLst>
          </p:nvPr>
        </p:nvPicPr>
        <p:blipFill>
          <a:blip r:embed="rId3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061757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10142" y="1657079"/>
            <a:ext cx="2160240" cy="1620180"/>
          </a:xfrm>
          <a:prstGeom prst="rect">
            <a:avLst/>
          </a:prstGeom>
        </p:spPr>
      </p:pic>
      <p:pic>
        <p:nvPicPr>
          <p:cNvPr id="6" name="图片 5"/>
          <p:cNvPicPr>
            <a:picLocks noChangeAspect="1"/>
          </p:cNvPicPr>
          <p:nvPr/>
        </p:nvPicPr>
        <p:blipFill>
          <a:blip r:embed="rId4"/>
          <a:stretch>
            <a:fillRect/>
          </a:stretch>
        </p:blipFill>
        <p:spPr>
          <a:xfrm>
            <a:off x="4313648" y="1542331"/>
            <a:ext cx="3215341" cy="2235200"/>
          </a:xfrm>
          <a:prstGeom prst="rect">
            <a:avLst/>
          </a:prstGeom>
        </p:spPr>
      </p:pic>
      <p:pic>
        <p:nvPicPr>
          <p:cNvPr id="12" name="图片 11"/>
          <p:cNvPicPr>
            <a:picLocks noChangeAspect="1"/>
          </p:cNvPicPr>
          <p:nvPr/>
        </p:nvPicPr>
        <p:blipFill>
          <a:blip r:embed="rId5"/>
          <a:stretch>
            <a:fillRect/>
          </a:stretch>
        </p:blipFill>
        <p:spPr>
          <a:xfrm>
            <a:off x="7328307" y="1423325"/>
            <a:ext cx="3075838" cy="2410098"/>
          </a:xfrm>
          <a:prstGeom prst="rect">
            <a:avLst/>
          </a:prstGeom>
        </p:spPr>
      </p:pic>
      <p:pic>
        <p:nvPicPr>
          <p:cNvPr id="7" name="图片 6"/>
          <p:cNvPicPr>
            <a:picLocks noChangeAspect="1"/>
          </p:cNvPicPr>
          <p:nvPr/>
        </p:nvPicPr>
        <p:blipFill>
          <a:blip r:embed="rId6"/>
          <a:stretch>
            <a:fillRect/>
          </a:stretch>
        </p:blipFill>
        <p:spPr>
          <a:xfrm>
            <a:off x="2135188" y="3532265"/>
            <a:ext cx="2754400" cy="2754400"/>
          </a:xfrm>
          <a:prstGeom prst="rect">
            <a:avLst/>
          </a:prstGeom>
        </p:spPr>
      </p:pic>
      <p:pic>
        <p:nvPicPr>
          <p:cNvPr id="15" name="图片 14"/>
          <p:cNvPicPr>
            <a:picLocks noChangeAspect="1"/>
          </p:cNvPicPr>
          <p:nvPr/>
        </p:nvPicPr>
        <p:blipFill>
          <a:blip r:embed="rId7"/>
          <a:stretch>
            <a:fillRect/>
          </a:stretch>
        </p:blipFill>
        <p:spPr>
          <a:xfrm>
            <a:off x="5064661" y="3298565"/>
            <a:ext cx="2857500" cy="2857500"/>
          </a:xfrm>
          <a:prstGeom prst="rect">
            <a:avLst/>
          </a:prstGeom>
        </p:spPr>
      </p:pic>
      <p:pic>
        <p:nvPicPr>
          <p:cNvPr id="9" name="图片 8"/>
          <p:cNvPicPr>
            <a:picLocks noChangeAspect="1"/>
          </p:cNvPicPr>
          <p:nvPr/>
        </p:nvPicPr>
        <p:blipFill>
          <a:blip r:embed="rId8"/>
          <a:stretch>
            <a:fillRect/>
          </a:stretch>
        </p:blipFill>
        <p:spPr>
          <a:xfrm>
            <a:off x="7772989" y="3238975"/>
            <a:ext cx="2846873" cy="2105159"/>
          </a:xfrm>
          <a:prstGeom prst="rect">
            <a:avLst/>
          </a:prstGeom>
        </p:spPr>
      </p:pic>
      <p:pic>
        <p:nvPicPr>
          <p:cNvPr id="8" name="图片 7"/>
          <p:cNvPicPr>
            <a:picLocks noChangeAspect="1"/>
          </p:cNvPicPr>
          <p:nvPr/>
        </p:nvPicPr>
        <p:blipFill>
          <a:blip r:embed="rId9"/>
          <a:stretch>
            <a:fillRect/>
          </a:stretch>
        </p:blipFill>
        <p:spPr>
          <a:xfrm>
            <a:off x="1915774" y="3366159"/>
            <a:ext cx="3556000" cy="2286000"/>
          </a:xfrm>
          <a:prstGeom prst="rect">
            <a:avLst/>
          </a:prstGeom>
        </p:spPr>
      </p:pic>
      <p:pic>
        <p:nvPicPr>
          <p:cNvPr id="11" name="图片 10"/>
          <p:cNvPicPr>
            <a:picLocks noChangeAspect="1"/>
          </p:cNvPicPr>
          <p:nvPr/>
        </p:nvPicPr>
        <p:blipFill>
          <a:blip r:embed="rId10"/>
          <a:stretch>
            <a:fillRect/>
          </a:stretch>
        </p:blipFill>
        <p:spPr>
          <a:xfrm>
            <a:off x="4452886" y="3277259"/>
            <a:ext cx="3492500" cy="2324100"/>
          </a:xfrm>
          <a:prstGeom prst="rect">
            <a:avLst/>
          </a:prstGeom>
        </p:spPr>
      </p:pic>
    </p:spTree>
    <p:extLst>
      <p:ext uri="{BB962C8B-B14F-4D97-AF65-F5344CB8AC3E}">
        <p14:creationId xmlns:p14="http://schemas.microsoft.com/office/powerpoint/2010/main" val="291949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ppt_y</p:attrName>
                                        </p:attrNameLst>
                                      </p:cBhvr>
                                      <p:tavLst>
                                        <p:tav tm="0">
                                          <p:val>
                                            <p:strVal val="#ppt_y+#ppt_h*1.125000"/>
                                          </p:val>
                                        </p:tav>
                                        <p:tav tm="100000">
                                          <p:val>
                                            <p:strVal val="#ppt_y"/>
                                          </p:val>
                                        </p:tav>
                                      </p:tavLst>
                                    </p:anim>
                                    <p:animEffect transition="in" filter="wipe(up)">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p:tgtEl>
                                          <p:spTgt spid="9"/>
                                        </p:tgtEl>
                                        <p:attrNameLst>
                                          <p:attrName>ppt_y</p:attrName>
                                        </p:attrNameLst>
                                      </p:cBhvr>
                                      <p:tavLst>
                                        <p:tav tm="0">
                                          <p:val>
                                            <p:strVal val="#ppt_y+#ppt_h*1.125000"/>
                                          </p:val>
                                        </p:tav>
                                        <p:tav tm="100000">
                                          <p:val>
                                            <p:strVal val="#ppt_y"/>
                                          </p:val>
                                        </p:tav>
                                      </p:tavLst>
                                    </p:anim>
                                    <p:animEffect transition="in" filter="wipe(up)">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p:tgtEl>
                                          <p:spTgt spid="8"/>
                                        </p:tgtEl>
                                        <p:attrNameLst>
                                          <p:attrName>ppt_y</p:attrName>
                                        </p:attrNameLst>
                                      </p:cBhvr>
                                      <p:tavLst>
                                        <p:tav tm="0">
                                          <p:val>
                                            <p:strVal val="#ppt_y+#ppt_h*1.125000"/>
                                          </p:val>
                                        </p:tav>
                                        <p:tav tm="100000">
                                          <p:val>
                                            <p:strVal val="#ppt_y"/>
                                          </p:val>
                                        </p:tav>
                                      </p:tavLst>
                                    </p:anim>
                                    <p:animEffect transition="in" filter="wipe(up)">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p:tgtEl>
                                          <p:spTgt spid="11"/>
                                        </p:tgtEl>
                                        <p:attrNameLst>
                                          <p:attrName>ppt_y</p:attrName>
                                        </p:attrNameLst>
                                      </p:cBhvr>
                                      <p:tavLst>
                                        <p:tav tm="0">
                                          <p:val>
                                            <p:strVal val="#ppt_y+#ppt_h*1.125000"/>
                                          </p:val>
                                        </p:tav>
                                        <p:tav tm="100000">
                                          <p:val>
                                            <p:strVal val="#ppt_y"/>
                                          </p:val>
                                        </p:tav>
                                      </p:tavLst>
                                    </p:anim>
                                    <p:animEffect transition="in" filter="wipe(up)">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36AFEC75-9204-4584-B504-CA9109ED3112}"/>
              </a:ext>
            </a:extLst>
          </p:cNvPr>
          <p:cNvSpPr>
            <a:spLocks noGrp="1"/>
          </p:cNvSpPr>
          <p:nvPr>
            <p:ph type="title"/>
          </p:nvPr>
        </p:nvSpPr>
        <p:spPr>
          <a:xfrm>
            <a:off x="1524001" y="981076"/>
            <a:ext cx="9143999" cy="868363"/>
          </a:xfrm>
        </p:spPr>
        <p:txBody>
          <a:bodyPr>
            <a:normAutofit fontScale="90000"/>
          </a:bodyPr>
          <a:lstStyle/>
          <a:p>
            <a:r>
              <a:rPr kumimoji="1" lang="en-US" altLang="zh-CN" dirty="0"/>
              <a:t>Malware Used as a Cyber Weapon Against Critical Infrastructure</a:t>
            </a:r>
            <a:endParaRPr kumimoji="1" lang="zh-CN" altLang="en-US" dirty="0"/>
          </a:p>
        </p:txBody>
      </p:sp>
      <p:pic>
        <p:nvPicPr>
          <p:cNvPr id="1026" name="Picture 2" descr="https://securityaffairs.co/wordpress/wp-content/uploads/2014/10/iSIGHT-Partners-sandworm.jpg">
            <a:extLst>
              <a:ext uri="{FF2B5EF4-FFF2-40B4-BE49-F238E27FC236}">
                <a16:creationId xmlns:a16="http://schemas.microsoft.com/office/drawing/2014/main" id="{1BC03AA7-8719-48F5-B5D6-390CE13F73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7956" y="2296418"/>
            <a:ext cx="8836088" cy="387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59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2FC45CC-15DF-4B17-A45A-FC7289704BDA}"/>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如何对抗每天新出现的海量恶意代码？</a:t>
            </a:r>
          </a:p>
        </p:txBody>
      </p:sp>
      <p:sp>
        <p:nvSpPr>
          <p:cNvPr id="7" name="矩形: 圆角 6">
            <a:extLst>
              <a:ext uri="{FF2B5EF4-FFF2-40B4-BE49-F238E27FC236}">
                <a16:creationId xmlns:a16="http://schemas.microsoft.com/office/drawing/2014/main" id="{937BF5D3-C441-4D05-BAC3-AA9B9F8EF4CD}"/>
              </a:ext>
            </a:extLst>
          </p:cNvPr>
          <p:cNvSpPr/>
          <p:nvPr>
            <p:custDataLst>
              <p:tags r:id="rId3"/>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4259D40E-23BE-40FD-8A99-3EEA244172D8}"/>
              </a:ext>
            </a:extLst>
          </p:cNvPr>
          <p:cNvSpPr/>
          <p:nvPr>
            <p:custDataLst>
              <p:tags r:id="rId4"/>
            </p:custDataLst>
          </p:nvPr>
        </p:nvSpPr>
        <p:spPr>
          <a:xfrm>
            <a:off x="1524000" y="5849303"/>
            <a:ext cx="9144000" cy="36576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4" name="矩形 13">
            <a:extLst>
              <a:ext uri="{FF2B5EF4-FFF2-40B4-BE49-F238E27FC236}">
                <a16:creationId xmlns:a16="http://schemas.microsoft.com/office/drawing/2014/main" id="{DE4B3137-6596-45C4-A762-C74E9EEE739F}"/>
              </a:ext>
            </a:extLst>
          </p:cNvPr>
          <p:cNvSpPr/>
          <p:nvPr>
            <p:custDataLst>
              <p:tags r:id="rId5"/>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9" name="文本框 18">
            <a:extLst>
              <a:ext uri="{FF2B5EF4-FFF2-40B4-BE49-F238E27FC236}">
                <a16:creationId xmlns:a16="http://schemas.microsoft.com/office/drawing/2014/main" id="{AD0BB4A6-91ED-4592-B1CE-973C163ABEF5}"/>
              </a:ext>
            </a:extLst>
          </p:cNvPr>
          <p:cNvSpPr txBox="1"/>
          <p:nvPr>
            <p:custDataLst>
              <p:tags r:id="rId6"/>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0" name="文本框 19">
            <a:extLst>
              <a:ext uri="{FF2B5EF4-FFF2-40B4-BE49-F238E27FC236}">
                <a16:creationId xmlns:a16="http://schemas.microsoft.com/office/drawing/2014/main" id="{FBF6D6A4-FB3E-4D36-927F-1FE051D9DE01}"/>
              </a:ext>
            </a:extLst>
          </p:cNvPr>
          <p:cNvSpPr txBox="1"/>
          <p:nvPr>
            <p:custDataLst>
              <p:tags r:id="rId7"/>
            </p:custDataLst>
          </p:nvPr>
        </p:nvSpPr>
        <p:spPr>
          <a:xfrm>
            <a:off x="12827000" y="1270000"/>
            <a:ext cx="3332480" cy="707886"/>
          </a:xfrm>
          <a:prstGeom prst="rect">
            <a:avLst/>
          </a:prstGeom>
          <a:noFill/>
        </p:spPr>
        <p:txBody>
          <a:bodyPr vert="horz" rtlCol="0" anchor="t" anchorCtr="0">
            <a:spAutoFit/>
          </a:bodyPr>
          <a:lstStyle/>
          <a:p>
            <a:pPr lvl="0"/>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启发式检测、动态行为分析、机器学习等等</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309A31DD-D265-4395-A8EE-C711F60D64FF}"/>
              </a:ext>
            </a:extLst>
          </p:cNvPr>
          <p:cNvGrpSpPr/>
          <p:nvPr>
            <p:custDataLst>
              <p:tags r:id="rId8"/>
            </p:custDataLst>
          </p:nvPr>
        </p:nvGrpSpPr>
        <p:grpSpPr>
          <a:xfrm>
            <a:off x="12585700" y="0"/>
            <a:ext cx="3815080" cy="647700"/>
            <a:chOff x="9537700" y="0"/>
            <a:chExt cx="3815080" cy="647700"/>
          </a:xfrm>
        </p:grpSpPr>
        <p:sp>
          <p:nvSpPr>
            <p:cNvPr id="15" name="RemarkBack">
              <a:extLst>
                <a:ext uri="{FF2B5EF4-FFF2-40B4-BE49-F238E27FC236}">
                  <a16:creationId xmlns:a16="http://schemas.microsoft.com/office/drawing/2014/main" id="{765EE09F-3CBD-49BC-8CD8-785A3486414E}"/>
                </a:ext>
              </a:extLst>
            </p:cNvPr>
            <p:cNvSpPr/>
            <p:nvPr>
              <p:custDataLst>
                <p:tags r:id="rId18"/>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Block">
              <a:extLst>
                <a:ext uri="{FF2B5EF4-FFF2-40B4-BE49-F238E27FC236}">
                  <a16:creationId xmlns:a16="http://schemas.microsoft.com/office/drawing/2014/main" id="{1BB99B93-F437-4955-8248-30044FDB0B32}"/>
                </a:ext>
              </a:extLst>
            </p:cNvPr>
            <p:cNvSpPr/>
            <p:nvPr>
              <p:custDataLst>
                <p:tags r:id="rId19"/>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TitleText">
              <a:extLst>
                <a:ext uri="{FF2B5EF4-FFF2-40B4-BE49-F238E27FC236}">
                  <a16:creationId xmlns:a16="http://schemas.microsoft.com/office/drawing/2014/main" id="{0BC70A17-0CF8-4C48-9407-8FB187619CA2}"/>
                </a:ext>
              </a:extLst>
            </p:cNvPr>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00979431-05C5-4E71-8EBF-7D47B6B68B6C}"/>
              </a:ext>
            </a:extLst>
          </p:cNvPr>
          <p:cNvSpPr/>
          <p:nvPr>
            <p:custDataLst>
              <p:tags r:id="rId9"/>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a:extLst>
              <a:ext uri="{FF2B5EF4-FFF2-40B4-BE49-F238E27FC236}">
                <a16:creationId xmlns:a16="http://schemas.microsoft.com/office/drawing/2014/main" id="{08AFAE41-2691-4070-8F63-9ABFD2F5AD2E}"/>
              </a:ext>
            </a:extLst>
          </p:cNvPr>
          <p:cNvSpPr/>
          <p:nvPr>
            <p:custDataLst>
              <p:tags r:id="rId10"/>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TitleText">
            <a:extLst>
              <a:ext uri="{FF2B5EF4-FFF2-40B4-BE49-F238E27FC236}">
                <a16:creationId xmlns:a16="http://schemas.microsoft.com/office/drawing/2014/main" id="{030A4E62-1143-49E7-A877-BEBA503CC879}"/>
              </a:ext>
            </a:extLst>
          </p:cNvPr>
          <p:cNvSpPr txBox="1"/>
          <p:nvPr>
            <p:custDataLst>
              <p:tags r:id="rId11"/>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2" name="组合 11">
            <a:extLst>
              <a:ext uri="{FF2B5EF4-FFF2-40B4-BE49-F238E27FC236}">
                <a16:creationId xmlns:a16="http://schemas.microsoft.com/office/drawing/2014/main" id="{977E81F1-16BC-4F53-8DB6-77C250832DF7}"/>
              </a:ext>
            </a:extLst>
          </p:cNvPr>
          <p:cNvGrpSpPr/>
          <p:nvPr>
            <p:custDataLst>
              <p:tags r:id="rId12"/>
            </p:custDataLst>
          </p:nvPr>
        </p:nvGrpSpPr>
        <p:grpSpPr>
          <a:xfrm>
            <a:off x="0" y="0"/>
            <a:ext cx="9144000" cy="635000"/>
            <a:chOff x="-1524000" y="0"/>
            <a:chExt cx="9144000" cy="635000"/>
          </a:xfrm>
        </p:grpSpPr>
        <p:sp>
          <p:nvSpPr>
            <p:cNvPr id="8" name="TitleBackground">
              <a:extLst>
                <a:ext uri="{FF2B5EF4-FFF2-40B4-BE49-F238E27FC236}">
                  <a16:creationId xmlns:a16="http://schemas.microsoft.com/office/drawing/2014/main" id="{E6F522C1-35F5-459F-BC37-FA1144B3EC96}"/>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DBA9374F-0F56-48A1-A09A-911FA98DA959}"/>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89E3C8E4-38FB-4EB8-AC2E-E9F037B70096}"/>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939EA032-AAD1-4C2A-86CE-B0F2631F4E78}"/>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27365E60-2659-49DA-AA58-BEBEA42369F7}"/>
              </a:ext>
            </a:extLst>
          </p:cNvPr>
          <p:cNvPicPr>
            <a:picLocks/>
          </p:cNvPicPr>
          <p:nvPr>
            <p:custDataLst>
              <p:tags r:id="rId13"/>
            </p:custDataLst>
          </p:nvPr>
        </p:nvPicPr>
        <p:blipFill>
          <a:blip r:embed="rId23"/>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318820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24000" y="1853093"/>
            <a:ext cx="9144000" cy="4086650"/>
          </a:xfrm>
          <a:prstGeom prst="rect">
            <a:avLst/>
          </a:prstGeom>
        </p:spPr>
      </p:pic>
      <p:pic>
        <p:nvPicPr>
          <p:cNvPr id="3" name="图片 2"/>
          <p:cNvPicPr>
            <a:picLocks noChangeAspect="1"/>
          </p:cNvPicPr>
          <p:nvPr/>
        </p:nvPicPr>
        <p:blipFill>
          <a:blip r:embed="rId3"/>
          <a:stretch>
            <a:fillRect/>
          </a:stretch>
        </p:blipFill>
        <p:spPr>
          <a:xfrm>
            <a:off x="8053509" y="5004908"/>
            <a:ext cx="2333137" cy="1749853"/>
          </a:xfrm>
          <a:prstGeom prst="rect">
            <a:avLst/>
          </a:prstGeom>
        </p:spPr>
      </p:pic>
      <p:sp>
        <p:nvSpPr>
          <p:cNvPr id="5" name="标题 1">
            <a:extLst>
              <a:ext uri="{FF2B5EF4-FFF2-40B4-BE49-F238E27FC236}">
                <a16:creationId xmlns:a16="http://schemas.microsoft.com/office/drawing/2014/main" id="{DCD8D42F-794E-4C31-B596-17E1556DA22D}"/>
              </a:ext>
            </a:extLst>
          </p:cNvPr>
          <p:cNvSpPr>
            <a:spLocks noGrp="1"/>
          </p:cNvSpPr>
          <p:nvPr>
            <p:ph type="title"/>
          </p:nvPr>
        </p:nvSpPr>
        <p:spPr>
          <a:xfrm>
            <a:off x="2424113" y="981076"/>
            <a:ext cx="7345362" cy="868363"/>
          </a:xfrm>
        </p:spPr>
        <p:txBody>
          <a:bodyPr/>
          <a:lstStyle/>
          <a:p>
            <a:r>
              <a:rPr lang="en-US" altLang="zh-CN" dirty="0"/>
              <a:t>Machine Learning</a:t>
            </a:r>
            <a:endParaRPr lang="zh-CN" altLang="en-US" dirty="0"/>
          </a:p>
        </p:txBody>
      </p:sp>
    </p:spTree>
    <p:extLst>
      <p:ext uri="{BB962C8B-B14F-4D97-AF65-F5344CB8AC3E}">
        <p14:creationId xmlns:p14="http://schemas.microsoft.com/office/powerpoint/2010/main" val="17368781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l2.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60688" y="1751013"/>
            <a:ext cx="6189662" cy="3730625"/>
          </a:xfrm>
        </p:spPr>
      </p:pic>
    </p:spTree>
    <p:extLst>
      <p:ext uri="{BB962C8B-B14F-4D97-AF65-F5344CB8AC3E}">
        <p14:creationId xmlns:p14="http://schemas.microsoft.com/office/powerpoint/2010/main" val="9097389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2844" y="1120776"/>
            <a:ext cx="7345362" cy="868363"/>
          </a:xfrm>
        </p:spPr>
        <p:txBody>
          <a:bodyPr>
            <a:normAutofit fontScale="90000"/>
          </a:bodyPr>
          <a:lstStyle/>
          <a:p>
            <a:r>
              <a:rPr kumimoji="1" lang="en-US" altLang="zh-CN" dirty="0"/>
              <a:t>Machine</a:t>
            </a:r>
            <a:r>
              <a:rPr kumimoji="1" lang="zh-CN" altLang="en-US" dirty="0"/>
              <a:t> </a:t>
            </a:r>
            <a:r>
              <a:rPr kumimoji="1" lang="en-US" altLang="zh-CN" dirty="0"/>
              <a:t>Learning and Detection Models</a:t>
            </a:r>
            <a:endParaRPr kumimoji="1" lang="zh-CN" altLang="en-US" dirty="0"/>
          </a:p>
        </p:txBody>
      </p:sp>
      <p:pic>
        <p:nvPicPr>
          <p:cNvPr id="5" name="图片 4"/>
          <p:cNvPicPr>
            <a:picLocks noChangeAspect="1"/>
          </p:cNvPicPr>
          <p:nvPr/>
        </p:nvPicPr>
        <p:blipFill>
          <a:blip r:embed="rId3"/>
          <a:stretch>
            <a:fillRect/>
          </a:stretch>
        </p:blipFill>
        <p:spPr>
          <a:xfrm>
            <a:off x="2688438" y="2383163"/>
            <a:ext cx="6834174" cy="3718699"/>
          </a:xfrm>
          <a:prstGeom prst="rect">
            <a:avLst/>
          </a:prstGeom>
        </p:spPr>
      </p:pic>
    </p:spTree>
    <p:extLst>
      <p:ext uri="{BB962C8B-B14F-4D97-AF65-F5344CB8AC3E}">
        <p14:creationId xmlns:p14="http://schemas.microsoft.com/office/powerpoint/2010/main" val="1357571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67340-7832-45DA-8C0C-56B18B15779E}"/>
              </a:ext>
            </a:extLst>
          </p:cNvPr>
          <p:cNvSpPr>
            <a:spLocks noGrp="1"/>
          </p:cNvSpPr>
          <p:nvPr>
            <p:ph type="title"/>
          </p:nvPr>
        </p:nvSpPr>
        <p:spPr>
          <a:xfrm>
            <a:off x="2424113" y="1016607"/>
            <a:ext cx="7345362" cy="868363"/>
          </a:xfrm>
        </p:spPr>
        <p:txBody>
          <a:bodyPr/>
          <a:lstStyle/>
          <a:p>
            <a:pPr algn="ctr"/>
            <a:r>
              <a:rPr lang="zh-CN" altLang="en-US" dirty="0">
                <a:latin typeface="宋体" panose="02010600030101010101" pitchFamily="2" charset="-122"/>
                <a:ea typeface="宋体" panose="02010600030101010101" pitchFamily="2" charset="-122"/>
              </a:rPr>
              <a:t>恶意代码分析与防治技术</a:t>
            </a:r>
          </a:p>
        </p:txBody>
      </p:sp>
      <p:sp>
        <p:nvSpPr>
          <p:cNvPr id="3" name="内容占位符 2">
            <a:extLst>
              <a:ext uri="{FF2B5EF4-FFF2-40B4-BE49-F238E27FC236}">
                <a16:creationId xmlns:a16="http://schemas.microsoft.com/office/drawing/2014/main" id="{035DFABA-E71D-4F60-9885-E64AB2918169}"/>
              </a:ext>
            </a:extLst>
          </p:cNvPr>
          <p:cNvSpPr>
            <a:spLocks noGrp="1"/>
          </p:cNvSpPr>
          <p:nvPr>
            <p:ph idx="1"/>
          </p:nvPr>
        </p:nvSpPr>
        <p:spPr>
          <a:xfrm>
            <a:off x="2062953" y="2146165"/>
            <a:ext cx="6322077" cy="1981888"/>
          </a:xfrm>
        </p:spPr>
        <p:txBody>
          <a:bodyPr/>
          <a:lstStyle/>
          <a:p>
            <a:pPr>
              <a:lnSpc>
                <a:spcPct val="150000"/>
              </a:lnSpc>
            </a:pPr>
            <a:r>
              <a:rPr lang="zh-CN" altLang="en-US" dirty="0">
                <a:latin typeface="宋体" panose="02010600030101010101" pitchFamily="2" charset="-122"/>
                <a:ea typeface="宋体" panose="02010600030101010101" pitchFamily="2" charset="-122"/>
              </a:rPr>
              <a:t>授课教师：王志、邓琮弋</a:t>
            </a:r>
            <a:endParaRPr lang="en-US" altLang="zh-CN" dirty="0">
              <a:latin typeface="宋体" panose="02010600030101010101" pitchFamily="2" charset="-122"/>
              <a:ea typeface="宋体" panose="02010600030101010101" pitchFamily="2" charset="-122"/>
            </a:endParaRPr>
          </a:p>
          <a:p>
            <a:pPr lvl="1">
              <a:lnSpc>
                <a:spcPct val="150000"/>
              </a:lnSpc>
            </a:pPr>
            <a:r>
              <a:rPr lang="zh-CN" altLang="en-US" dirty="0">
                <a:latin typeface="宋体" panose="02010600030101010101" pitchFamily="2" charset="-122"/>
                <a:ea typeface="宋体" panose="02010600030101010101" pitchFamily="2" charset="-122"/>
              </a:rPr>
              <a:t>王志，</a:t>
            </a:r>
            <a:r>
              <a:rPr lang="en-US" altLang="zh-CN" dirty="0">
                <a:latin typeface="宋体" panose="02010600030101010101" pitchFamily="2" charset="-122"/>
                <a:ea typeface="宋体" panose="02010600030101010101" pitchFamily="2" charset="-122"/>
              </a:rPr>
              <a:t>zwang@nankai.edu.cn</a:t>
            </a:r>
          </a:p>
          <a:p>
            <a:pPr lvl="1">
              <a:lnSpc>
                <a:spcPct val="150000"/>
              </a:lnSpc>
            </a:pPr>
            <a:r>
              <a:rPr lang="zh-CN" altLang="en-US" dirty="0">
                <a:latin typeface="宋体" panose="02010600030101010101" pitchFamily="2" charset="-122"/>
                <a:ea typeface="宋体" panose="02010600030101010101" pitchFamily="2" charset="-122"/>
              </a:rPr>
              <a:t>邓琮弋，</a:t>
            </a:r>
            <a:r>
              <a:rPr lang="en-US" altLang="zh-CN" dirty="0"/>
              <a:t>dcy@nankai.edu.cn</a:t>
            </a:r>
            <a:endParaRPr lang="en-US" altLang="zh-CN" dirty="0">
              <a:latin typeface="宋体" panose="02010600030101010101" pitchFamily="2" charset="-122"/>
              <a:ea typeface="宋体" panose="02010600030101010101" pitchFamily="2" charset="-122"/>
            </a:endParaRPr>
          </a:p>
          <a:p>
            <a:pPr marL="457200" lvl="1" indent="0">
              <a:buNone/>
            </a:pPr>
            <a:endParaRPr lang="en-US" altLang="zh-CN"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3CBE16DD-1DEE-4812-829E-AAECE5E8779C}"/>
              </a:ext>
            </a:extLst>
          </p:cNvPr>
          <p:cNvPicPr>
            <a:picLocks noChangeAspect="1"/>
          </p:cNvPicPr>
          <p:nvPr/>
        </p:nvPicPr>
        <p:blipFill>
          <a:blip r:embed="rId2"/>
          <a:stretch>
            <a:fillRect/>
          </a:stretch>
        </p:blipFill>
        <p:spPr>
          <a:xfrm>
            <a:off x="5507253" y="4286864"/>
            <a:ext cx="1841077" cy="1918992"/>
          </a:xfrm>
          <a:prstGeom prst="rect">
            <a:avLst/>
          </a:prstGeom>
        </p:spPr>
      </p:pic>
      <p:pic>
        <p:nvPicPr>
          <p:cNvPr id="7" name="图片 6">
            <a:extLst>
              <a:ext uri="{FF2B5EF4-FFF2-40B4-BE49-F238E27FC236}">
                <a16:creationId xmlns:a16="http://schemas.microsoft.com/office/drawing/2014/main" id="{584A63A5-6A17-4147-AF28-C352ED0064F2}"/>
              </a:ext>
            </a:extLst>
          </p:cNvPr>
          <p:cNvPicPr>
            <a:picLocks noChangeAspect="1"/>
          </p:cNvPicPr>
          <p:nvPr/>
        </p:nvPicPr>
        <p:blipFill>
          <a:blip r:embed="rId3"/>
          <a:stretch>
            <a:fillRect/>
          </a:stretch>
        </p:blipFill>
        <p:spPr>
          <a:xfrm>
            <a:off x="3449500" y="4226087"/>
            <a:ext cx="1397158" cy="2040545"/>
          </a:xfrm>
          <a:prstGeom prst="rect">
            <a:avLst/>
          </a:prstGeom>
        </p:spPr>
      </p:pic>
    </p:spTree>
    <p:extLst>
      <p:ext uri="{BB962C8B-B14F-4D97-AF65-F5344CB8AC3E}">
        <p14:creationId xmlns:p14="http://schemas.microsoft.com/office/powerpoint/2010/main" val="1586879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524000" y="1156421"/>
            <a:ext cx="9144000" cy="4545159"/>
          </a:xfrm>
          <a:prstGeom prst="rect">
            <a:avLst/>
          </a:prstGeom>
        </p:spPr>
      </p:pic>
    </p:spTree>
    <p:extLst>
      <p:ext uri="{BB962C8B-B14F-4D97-AF65-F5344CB8AC3E}">
        <p14:creationId xmlns:p14="http://schemas.microsoft.com/office/powerpoint/2010/main" val="1943551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36547FA-846A-4945-A53F-7C8C95F628B4}"/>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数据科学家是否会取代计算机病毒分析工程师？</a:t>
            </a:r>
          </a:p>
        </p:txBody>
      </p:sp>
      <p:sp>
        <p:nvSpPr>
          <p:cNvPr id="7" name="文本框 6">
            <a:extLst>
              <a:ext uri="{FF2B5EF4-FFF2-40B4-BE49-F238E27FC236}">
                <a16:creationId xmlns:a16="http://schemas.microsoft.com/office/drawing/2014/main" id="{20844120-2165-47A5-BB24-F8F118E579D8}"/>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数据科学家会取代计算机病毒分析工程师；</a:t>
            </a:r>
          </a:p>
        </p:txBody>
      </p:sp>
      <p:sp>
        <p:nvSpPr>
          <p:cNvPr id="8" name="文本框 7">
            <a:extLst>
              <a:ext uri="{FF2B5EF4-FFF2-40B4-BE49-F238E27FC236}">
                <a16:creationId xmlns:a16="http://schemas.microsoft.com/office/drawing/2014/main" id="{114D556A-BBE0-4D26-B3BF-FEF12F8AADB7}"/>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数据科学家不能解决计算机病毒问题；</a:t>
            </a:r>
          </a:p>
        </p:txBody>
      </p:sp>
      <p:sp>
        <p:nvSpPr>
          <p:cNvPr id="9" name="文本框 8">
            <a:extLst>
              <a:ext uri="{FF2B5EF4-FFF2-40B4-BE49-F238E27FC236}">
                <a16:creationId xmlns:a16="http://schemas.microsoft.com/office/drawing/2014/main" id="{0C5FE2FF-A357-4025-813B-544A6D5518ED}"/>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网络安全法，震慑了计算机病毒作者，没有人写计算机病毒了；</a:t>
            </a:r>
          </a:p>
        </p:txBody>
      </p:sp>
      <p:sp>
        <p:nvSpPr>
          <p:cNvPr id="10" name="文本框 9">
            <a:extLst>
              <a:ext uri="{FF2B5EF4-FFF2-40B4-BE49-F238E27FC236}">
                <a16:creationId xmlns:a16="http://schemas.microsoft.com/office/drawing/2014/main" id="{1035E872-B6F0-4177-8448-B3B8CB8C6A63}"/>
              </a:ext>
            </a:extLst>
          </p:cNvPr>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网络安全教育的普及，使计算机病毒威胁越来越小，不需要病毒防治了</a:t>
            </a:r>
          </a:p>
        </p:txBody>
      </p:sp>
      <p:sp>
        <p:nvSpPr>
          <p:cNvPr id="11" name="椭圆 10">
            <a:extLst>
              <a:ext uri="{FF2B5EF4-FFF2-40B4-BE49-F238E27FC236}">
                <a16:creationId xmlns:a16="http://schemas.microsoft.com/office/drawing/2014/main" id="{E642AC0A-0691-45C9-ACF2-CF27A0344C76}"/>
              </a:ext>
            </a:extLst>
          </p:cNvPr>
          <p:cNvSpPr>
            <a:spLocks noChangeAspect="1"/>
          </p:cNvSpPr>
          <p:nvPr>
            <p:custDataLst>
              <p:tags r:id="rId7"/>
            </p:custDataLst>
          </p:nvPr>
        </p:nvSpPr>
        <p:spPr>
          <a:xfrm>
            <a:off x="2638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DDF2ED8-4FFE-4A52-BDFF-5CA121AC31E0}"/>
              </a:ext>
            </a:extLst>
          </p:cNvPr>
          <p:cNvSpPr>
            <a:spLocks noChangeAspect="1"/>
          </p:cNvSpPr>
          <p:nvPr>
            <p:custDataLst>
              <p:tags r:id="rId8"/>
            </p:custDataLst>
          </p:nvPr>
        </p:nvSpPr>
        <p:spPr>
          <a:xfrm>
            <a:off x="2638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B3434E75-29C4-426B-9D43-5C6D4A58AFD0}"/>
              </a:ext>
            </a:extLst>
          </p:cNvPr>
          <p:cNvSpPr>
            <a:spLocks noChangeAspect="1"/>
          </p:cNvSpPr>
          <p:nvPr>
            <p:custDataLst>
              <p:tags r:id="rId9"/>
            </p:custDataLst>
          </p:nvPr>
        </p:nvSpPr>
        <p:spPr>
          <a:xfrm>
            <a:off x="2638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7D533AFB-B83E-4D9A-AD55-A8736EB280FD}"/>
              </a:ext>
            </a:extLst>
          </p:cNvPr>
          <p:cNvSpPr>
            <a:spLocks noChangeAspect="1"/>
          </p:cNvSpPr>
          <p:nvPr>
            <p:custDataLst>
              <p:tags r:id="rId10"/>
            </p:custDataLst>
          </p:nvPr>
        </p:nvSpPr>
        <p:spPr>
          <a:xfrm>
            <a:off x="2638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B31366F9-FCC3-47A7-956A-35F9C43C29C9}"/>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矩形 21">
            <a:extLst>
              <a:ext uri="{FF2B5EF4-FFF2-40B4-BE49-F238E27FC236}">
                <a16:creationId xmlns:a16="http://schemas.microsoft.com/office/drawing/2014/main" id="{6614FBD3-1D19-4980-BA55-4A708FB3BE3C}"/>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7" name="文本框 26">
            <a:extLst>
              <a:ext uri="{FF2B5EF4-FFF2-40B4-BE49-F238E27FC236}">
                <a16:creationId xmlns:a16="http://schemas.microsoft.com/office/drawing/2014/main" id="{30AB1CE8-CF52-4C63-A7C9-EBB925C455F9}"/>
              </a:ext>
            </a:extLst>
          </p:cNvPr>
          <p:cNvSpPr txBox="1"/>
          <p:nvPr>
            <p:custDataLst>
              <p:tags r:id="rId13"/>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8" name="文本框 27">
            <a:extLst>
              <a:ext uri="{FF2B5EF4-FFF2-40B4-BE49-F238E27FC236}">
                <a16:creationId xmlns:a16="http://schemas.microsoft.com/office/drawing/2014/main" id="{BC7B4197-2A2D-425E-B259-44224B4DB584}"/>
              </a:ext>
            </a:extLst>
          </p:cNvPr>
          <p:cNvSpPr txBox="1"/>
          <p:nvPr>
            <p:custDataLst>
              <p:tags r:id="rId14"/>
            </p:custDataLst>
          </p:nvPr>
        </p:nvSpPr>
        <p:spPr>
          <a:xfrm>
            <a:off x="12827000" y="1270001"/>
            <a:ext cx="3332480" cy="3477875"/>
          </a:xfrm>
          <a:prstGeom prst="rect">
            <a:avLst/>
          </a:prstGeom>
          <a:noFill/>
        </p:spPr>
        <p:txBody>
          <a:bodyPr vert="horz" rtlCol="0" anchor="t" anchorCtr="0">
            <a:spAutoFit/>
          </a:bodyPr>
          <a:lstStyle/>
          <a:p>
            <a:pPr lvl="0"/>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计算机病毒威胁会越来越验证，已经上升到国家安全的层面，各国成立了网络战部队。</a:t>
            </a:r>
            <a:endPar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0"/>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计算机病毒在不断的变化，机器学习的前提假设是数据分布具有稳定性，显然在计算机病毒检测领域是不成立的。因此仅依靠数据分析是不能解决计算机病毒检测问题。</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6" name="组合 25">
            <a:extLst>
              <a:ext uri="{FF2B5EF4-FFF2-40B4-BE49-F238E27FC236}">
                <a16:creationId xmlns:a16="http://schemas.microsoft.com/office/drawing/2014/main" id="{2A9EFC9D-8362-4B73-9D35-E7D98909041E}"/>
              </a:ext>
            </a:extLst>
          </p:cNvPr>
          <p:cNvGrpSpPr/>
          <p:nvPr>
            <p:custDataLst>
              <p:tags r:id="rId15"/>
            </p:custDataLst>
          </p:nvPr>
        </p:nvGrpSpPr>
        <p:grpSpPr>
          <a:xfrm>
            <a:off x="12585700" y="0"/>
            <a:ext cx="3815080" cy="647700"/>
            <a:chOff x="9537700" y="0"/>
            <a:chExt cx="3815080" cy="647700"/>
          </a:xfrm>
        </p:grpSpPr>
        <p:sp>
          <p:nvSpPr>
            <p:cNvPr id="23" name="RemarkBack">
              <a:extLst>
                <a:ext uri="{FF2B5EF4-FFF2-40B4-BE49-F238E27FC236}">
                  <a16:creationId xmlns:a16="http://schemas.microsoft.com/office/drawing/2014/main" id="{84493923-CEC2-4282-807C-5C9049C4C415}"/>
                </a:ext>
              </a:extLst>
            </p:cNvPr>
            <p:cNvSpPr/>
            <p:nvPr>
              <p:custDataLst>
                <p:tags r:id="rId25"/>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markBlock">
              <a:extLst>
                <a:ext uri="{FF2B5EF4-FFF2-40B4-BE49-F238E27FC236}">
                  <a16:creationId xmlns:a16="http://schemas.microsoft.com/office/drawing/2014/main" id="{3A7FF69E-5C0E-4452-9578-6D051B7C111C}"/>
                </a:ext>
              </a:extLst>
            </p:cNvPr>
            <p:cNvSpPr/>
            <p:nvPr>
              <p:custDataLst>
                <p:tags r:id="rId26"/>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markTitleText">
              <a:extLst>
                <a:ext uri="{FF2B5EF4-FFF2-40B4-BE49-F238E27FC236}">
                  <a16:creationId xmlns:a16="http://schemas.microsoft.com/office/drawing/2014/main" id="{D7CCF160-8B47-4CC4-AC68-2D4A1B7F735B}"/>
                </a:ext>
              </a:extLst>
            </p:cNvPr>
            <p:cNvSpPr txBox="1"/>
            <p:nvPr>
              <p:custDataLst>
                <p:tags r:id="rId27"/>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76A20910-9AF6-49EB-8AA7-82C075264551}"/>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a:extLst>
              <a:ext uri="{FF2B5EF4-FFF2-40B4-BE49-F238E27FC236}">
                <a16:creationId xmlns:a16="http://schemas.microsoft.com/office/drawing/2014/main" id="{1B4A6A27-1A8F-4AFD-94F3-FF5310B5FEBD}"/>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TitleText">
            <a:extLst>
              <a:ext uri="{FF2B5EF4-FFF2-40B4-BE49-F238E27FC236}">
                <a16:creationId xmlns:a16="http://schemas.microsoft.com/office/drawing/2014/main" id="{CE6FDE78-E712-494E-BDC7-76C6CFC93C1F}"/>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20" name="组合 19">
            <a:extLst>
              <a:ext uri="{FF2B5EF4-FFF2-40B4-BE49-F238E27FC236}">
                <a16:creationId xmlns:a16="http://schemas.microsoft.com/office/drawing/2014/main" id="{66DEA8D4-4EAC-44E3-A3C5-0F3E47E3C95F}"/>
              </a:ext>
            </a:extLst>
          </p:cNvPr>
          <p:cNvGrpSpPr/>
          <p:nvPr>
            <p:custDataLst>
              <p:tags r:id="rId19"/>
            </p:custDataLst>
          </p:nvPr>
        </p:nvGrpSpPr>
        <p:grpSpPr>
          <a:xfrm>
            <a:off x="0" y="0"/>
            <a:ext cx="9144000" cy="635000"/>
            <a:chOff x="-1524000" y="0"/>
            <a:chExt cx="9144000" cy="635000"/>
          </a:xfrm>
        </p:grpSpPr>
        <p:sp>
          <p:nvSpPr>
            <p:cNvPr id="16" name="TitleBackground">
              <a:extLst>
                <a:ext uri="{FF2B5EF4-FFF2-40B4-BE49-F238E27FC236}">
                  <a16:creationId xmlns:a16="http://schemas.microsoft.com/office/drawing/2014/main" id="{B32F5510-C209-4A90-9EF2-94A8D320CAB9}"/>
                </a:ext>
              </a:extLst>
            </p:cNvPr>
            <p:cNvSpPr/>
            <p:nvPr>
              <p:custDataLst>
                <p:tags r:id="rId21"/>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E946B139-E3C1-4BC1-BE0A-489E39E360A7}"/>
                </a:ext>
              </a:extLst>
            </p:cNvPr>
            <p:cNvSpPr/>
            <p:nvPr>
              <p:custDataLst>
                <p:tags r:id="rId22"/>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ABA10848-297F-437F-85CB-68F519BA3208}"/>
                </a:ext>
              </a:extLst>
            </p:cNvPr>
            <p:cNvSpPr txBox="1"/>
            <p:nvPr>
              <p:custDataLst>
                <p:tags r:id="rId23"/>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3C635C77-5D2C-4192-BBEE-BCF3BA2B1425}"/>
                </a:ext>
              </a:extLst>
            </p:cNvPr>
            <p:cNvSpPr txBox="1"/>
            <p:nvPr>
              <p:custDataLst>
                <p:tags r:id="rId24"/>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DF4F5529-B55F-4518-A182-A5C5F07D0CBA}"/>
              </a:ext>
            </a:extLst>
          </p:cNvPr>
          <p:cNvPicPr>
            <a:picLocks/>
          </p:cNvPicPr>
          <p:nvPr>
            <p:custDataLst>
              <p:tags r:id="rId20"/>
            </p:custDataLst>
          </p:nvPr>
        </p:nvPicPr>
        <p:blipFill>
          <a:blip r:embed="rId3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975931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24000" y="2145323"/>
            <a:ext cx="9144000" cy="4021358"/>
          </a:xfrm>
          <a:prstGeom prst="rect">
            <a:avLst/>
          </a:prstGeom>
        </p:spPr>
      </p:pic>
      <p:sp>
        <p:nvSpPr>
          <p:cNvPr id="5" name="标题 1"/>
          <p:cNvSpPr>
            <a:spLocks noGrp="1"/>
          </p:cNvSpPr>
          <p:nvPr>
            <p:ph type="title"/>
          </p:nvPr>
        </p:nvSpPr>
        <p:spPr>
          <a:xfrm>
            <a:off x="2423319" y="1139338"/>
            <a:ext cx="7345362" cy="868363"/>
          </a:xfrm>
        </p:spPr>
        <p:txBody>
          <a:bodyPr/>
          <a:lstStyle/>
          <a:p>
            <a:r>
              <a:rPr kumimoji="1" lang="en-US" altLang="zh-CN" dirty="0"/>
              <a:t>ML is not a panacea</a:t>
            </a:r>
            <a:endParaRPr kumimoji="1" lang="zh-CN" altLang="en-US" dirty="0"/>
          </a:p>
        </p:txBody>
      </p:sp>
    </p:spTree>
    <p:extLst>
      <p:ext uri="{BB962C8B-B14F-4D97-AF65-F5344CB8AC3E}">
        <p14:creationId xmlns:p14="http://schemas.microsoft.com/office/powerpoint/2010/main" val="1831475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C0D3B-6BFB-4733-8871-0A5111CCE5C7}"/>
              </a:ext>
            </a:extLst>
          </p:cNvPr>
          <p:cNvSpPr>
            <a:spLocks noGrp="1"/>
          </p:cNvSpPr>
          <p:nvPr>
            <p:ph type="title"/>
          </p:nvPr>
        </p:nvSpPr>
        <p:spPr>
          <a:xfrm>
            <a:off x="838200" y="979156"/>
            <a:ext cx="10515600" cy="838811"/>
          </a:xfrm>
        </p:spPr>
        <p:txBody>
          <a:bodyPr/>
          <a:lstStyle/>
          <a:p>
            <a:pPr algn="ctr"/>
            <a:r>
              <a:rPr lang="zh-CN" altLang="en-US" dirty="0">
                <a:latin typeface="宋体" panose="02010600030101010101" pitchFamily="2" charset="-122"/>
                <a:ea typeface="宋体" panose="02010600030101010101" pitchFamily="2" charset="-122"/>
              </a:rPr>
              <a:t>恶意代码与人工智能系统的博弈</a:t>
            </a:r>
          </a:p>
        </p:txBody>
      </p:sp>
      <p:pic>
        <p:nvPicPr>
          <p:cNvPr id="4" name="图片 3">
            <a:extLst>
              <a:ext uri="{FF2B5EF4-FFF2-40B4-BE49-F238E27FC236}">
                <a16:creationId xmlns:a16="http://schemas.microsoft.com/office/drawing/2014/main" id="{232E892C-C34C-A247-8B4D-C71B894DBD3F}"/>
              </a:ext>
            </a:extLst>
          </p:cNvPr>
          <p:cNvPicPr>
            <a:picLocks noChangeAspect="1"/>
          </p:cNvPicPr>
          <p:nvPr/>
        </p:nvPicPr>
        <p:blipFill>
          <a:blip r:embed="rId2"/>
          <a:stretch>
            <a:fillRect/>
          </a:stretch>
        </p:blipFill>
        <p:spPr>
          <a:xfrm>
            <a:off x="314367" y="3486219"/>
            <a:ext cx="3827787" cy="2825681"/>
          </a:xfrm>
          <a:prstGeom prst="rect">
            <a:avLst/>
          </a:prstGeom>
        </p:spPr>
      </p:pic>
      <p:pic>
        <p:nvPicPr>
          <p:cNvPr id="5" name="图片 4">
            <a:extLst>
              <a:ext uri="{FF2B5EF4-FFF2-40B4-BE49-F238E27FC236}">
                <a16:creationId xmlns:a16="http://schemas.microsoft.com/office/drawing/2014/main" id="{89686BED-2250-E044-84B9-DCF6FDDF2932}"/>
              </a:ext>
            </a:extLst>
          </p:cNvPr>
          <p:cNvPicPr>
            <a:picLocks noChangeAspect="1"/>
          </p:cNvPicPr>
          <p:nvPr/>
        </p:nvPicPr>
        <p:blipFill>
          <a:blip r:embed="rId3"/>
          <a:stretch>
            <a:fillRect/>
          </a:stretch>
        </p:blipFill>
        <p:spPr>
          <a:xfrm>
            <a:off x="4705839" y="3938174"/>
            <a:ext cx="2780322" cy="2306258"/>
          </a:xfrm>
          <a:prstGeom prst="rect">
            <a:avLst/>
          </a:prstGeom>
        </p:spPr>
      </p:pic>
      <p:pic>
        <p:nvPicPr>
          <p:cNvPr id="6" name="图片 5">
            <a:extLst>
              <a:ext uri="{FF2B5EF4-FFF2-40B4-BE49-F238E27FC236}">
                <a16:creationId xmlns:a16="http://schemas.microsoft.com/office/drawing/2014/main" id="{333AE47F-4648-2C43-AE38-10C655F16A9A}"/>
              </a:ext>
            </a:extLst>
          </p:cNvPr>
          <p:cNvPicPr>
            <a:picLocks noChangeAspect="1"/>
          </p:cNvPicPr>
          <p:nvPr/>
        </p:nvPicPr>
        <p:blipFill>
          <a:blip r:embed="rId4"/>
          <a:stretch>
            <a:fillRect/>
          </a:stretch>
        </p:blipFill>
        <p:spPr>
          <a:xfrm>
            <a:off x="7829834" y="3158730"/>
            <a:ext cx="4087651" cy="3018233"/>
          </a:xfrm>
          <a:prstGeom prst="rect">
            <a:avLst/>
          </a:prstGeom>
        </p:spPr>
      </p:pic>
      <p:sp>
        <p:nvSpPr>
          <p:cNvPr id="7" name="矩形 6">
            <a:extLst>
              <a:ext uri="{FF2B5EF4-FFF2-40B4-BE49-F238E27FC236}">
                <a16:creationId xmlns:a16="http://schemas.microsoft.com/office/drawing/2014/main" id="{8879EFBA-5509-DC47-96B2-B81CC894E3D4}"/>
              </a:ext>
            </a:extLst>
          </p:cNvPr>
          <p:cNvSpPr/>
          <p:nvPr/>
        </p:nvSpPr>
        <p:spPr>
          <a:xfrm>
            <a:off x="455" y="2286745"/>
            <a:ext cx="4285418" cy="954107"/>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zh-CN" altLang="en-US" sz="2800" dirty="0">
                <a:solidFill>
                  <a:schemeClr val="accent5">
                    <a:lumMod val="50000"/>
                  </a:schemeClr>
                </a:solidFill>
                <a:latin typeface="SimSun" panose="02010600030101010101" pitchFamily="2" charset="-122"/>
                <a:ea typeface="SimSun" panose="02010600030101010101" pitchFamily="2" charset="-122"/>
              </a:rPr>
              <a:t>机器学习的前提假设是数据分布具有</a:t>
            </a:r>
            <a:r>
              <a:rPr lang="zh-CN" altLang="en-US" sz="2800" dirty="0">
                <a:solidFill>
                  <a:srgbClr val="FF0000"/>
                </a:solidFill>
                <a:latin typeface="SimSun" panose="02010600030101010101" pitchFamily="2" charset="-122"/>
                <a:ea typeface="SimSun" panose="02010600030101010101" pitchFamily="2" charset="-122"/>
              </a:rPr>
              <a:t>稳定性</a:t>
            </a:r>
          </a:p>
        </p:txBody>
      </p:sp>
      <p:sp>
        <p:nvSpPr>
          <p:cNvPr id="8" name="矩形 7">
            <a:extLst>
              <a:ext uri="{FF2B5EF4-FFF2-40B4-BE49-F238E27FC236}">
                <a16:creationId xmlns:a16="http://schemas.microsoft.com/office/drawing/2014/main" id="{79C57386-82E6-974E-AFC7-1FAB8332D770}"/>
              </a:ext>
            </a:extLst>
          </p:cNvPr>
          <p:cNvSpPr/>
          <p:nvPr/>
        </p:nvSpPr>
        <p:spPr>
          <a:xfrm>
            <a:off x="8119297" y="2143519"/>
            <a:ext cx="3899666" cy="1077218"/>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zh-CN" altLang="en-US" sz="3200" dirty="0">
                <a:solidFill>
                  <a:schemeClr val="accent5">
                    <a:lumMod val="50000"/>
                  </a:schemeClr>
                </a:solidFill>
                <a:latin typeface="SimSun" panose="02010600030101010101" pitchFamily="2" charset="-122"/>
                <a:ea typeface="SimSun" panose="02010600030101010101" pitchFamily="2" charset="-122"/>
              </a:rPr>
              <a:t>机器学习加快了计算机病毒的</a:t>
            </a:r>
            <a:r>
              <a:rPr lang="zh-CN" altLang="en-US" sz="3200" b="1" dirty="0">
                <a:solidFill>
                  <a:srgbClr val="FF0000"/>
                </a:solidFill>
                <a:latin typeface="SimSun" panose="02010600030101010101" pitchFamily="2" charset="-122"/>
                <a:ea typeface="SimSun" panose="02010600030101010101" pitchFamily="2" charset="-122"/>
              </a:rPr>
              <a:t>进化</a:t>
            </a:r>
            <a:r>
              <a:rPr lang="zh-CN" altLang="en-US" sz="3200" dirty="0">
                <a:solidFill>
                  <a:schemeClr val="accent5">
                    <a:lumMod val="50000"/>
                  </a:schemeClr>
                </a:solidFill>
                <a:latin typeface="SimSun" panose="02010600030101010101" pitchFamily="2" charset="-122"/>
                <a:ea typeface="SimSun" panose="02010600030101010101" pitchFamily="2" charset="-122"/>
              </a:rPr>
              <a:t>过程</a:t>
            </a:r>
            <a:endParaRPr lang="zh-CN" altLang="en-US" sz="3200" dirty="0">
              <a:solidFill>
                <a:srgbClr val="FF0000"/>
              </a:solidFill>
              <a:latin typeface="SimSun" panose="02010600030101010101" pitchFamily="2" charset="-122"/>
              <a:ea typeface="SimSun" panose="02010600030101010101" pitchFamily="2" charset="-122"/>
            </a:endParaRPr>
          </a:p>
        </p:txBody>
      </p:sp>
      <p:sp>
        <p:nvSpPr>
          <p:cNvPr id="9" name="矩形 8">
            <a:extLst>
              <a:ext uri="{FF2B5EF4-FFF2-40B4-BE49-F238E27FC236}">
                <a16:creationId xmlns:a16="http://schemas.microsoft.com/office/drawing/2014/main" id="{6697350A-B860-894A-AF79-D3886683BA8D}"/>
              </a:ext>
            </a:extLst>
          </p:cNvPr>
          <p:cNvSpPr/>
          <p:nvPr/>
        </p:nvSpPr>
        <p:spPr>
          <a:xfrm>
            <a:off x="4219631" y="1857045"/>
            <a:ext cx="3899666" cy="954107"/>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en-US" altLang="zh-CN" sz="2800" dirty="0">
                <a:solidFill>
                  <a:schemeClr val="accent5">
                    <a:lumMod val="50000"/>
                  </a:schemeClr>
                </a:solidFill>
                <a:latin typeface="SimSun" panose="02010600030101010101" pitchFamily="2" charset="-122"/>
                <a:ea typeface="SimSun" panose="02010600030101010101" pitchFamily="2" charset="-122"/>
              </a:rPr>
              <a:t>Concept</a:t>
            </a:r>
            <a:r>
              <a:rPr lang="zh-CN" altLang="en-US" sz="2800" dirty="0">
                <a:solidFill>
                  <a:schemeClr val="accent5">
                    <a:lumMod val="50000"/>
                  </a:schemeClr>
                </a:solidFill>
                <a:latin typeface="SimSun" panose="02010600030101010101" pitchFamily="2" charset="-122"/>
                <a:ea typeface="SimSun" panose="02010600030101010101" pitchFamily="2" charset="-122"/>
              </a:rPr>
              <a:t> </a:t>
            </a:r>
            <a:r>
              <a:rPr lang="en-US" altLang="zh-CN" sz="2800" dirty="0">
                <a:solidFill>
                  <a:schemeClr val="accent5">
                    <a:lumMod val="50000"/>
                  </a:schemeClr>
                </a:solidFill>
                <a:latin typeface="SimSun" panose="02010600030101010101" pitchFamily="2" charset="-122"/>
                <a:ea typeface="SimSun" panose="02010600030101010101" pitchFamily="2" charset="-122"/>
              </a:rPr>
              <a:t>Drift</a:t>
            </a:r>
          </a:p>
          <a:p>
            <a:pPr algn="ctr"/>
            <a:r>
              <a:rPr lang="zh-CN" altLang="en-US" sz="2800" dirty="0">
                <a:solidFill>
                  <a:srgbClr val="FF0000"/>
                </a:solidFill>
                <a:latin typeface="SimSun" panose="02010600030101010101" pitchFamily="2" charset="-122"/>
                <a:ea typeface="SimSun" panose="02010600030101010101" pitchFamily="2" charset="-122"/>
              </a:rPr>
              <a:t>（概念漂移）</a:t>
            </a:r>
          </a:p>
        </p:txBody>
      </p:sp>
      <mc:AlternateContent xmlns:mc="http://schemas.openxmlformats.org/markup-compatibility/2006" xmlns:a14="http://schemas.microsoft.com/office/drawing/2010/main">
        <mc:Choice Requires="a14">
          <p:sp>
            <p:nvSpPr>
              <p:cNvPr id="10" name="TextBox 387">
                <a:extLst>
                  <a:ext uri="{FF2B5EF4-FFF2-40B4-BE49-F238E27FC236}">
                    <a16:creationId xmlns:a16="http://schemas.microsoft.com/office/drawing/2014/main" id="{DACD43F4-2723-9B44-ADD8-9C444B7A545C}"/>
                  </a:ext>
                </a:extLst>
              </p:cNvPr>
              <p:cNvSpPr txBox="1"/>
              <p:nvPr/>
            </p:nvSpPr>
            <p:spPr>
              <a:xfrm>
                <a:off x="3983093" y="2763799"/>
                <a:ext cx="4225814" cy="654951"/>
              </a:xfrm>
              <a:prstGeom prst="rect">
                <a:avLst/>
              </a:prstGeom>
              <a:noFill/>
            </p:spPr>
            <p:txBody>
              <a:bodyPr wrap="square" lIns="182843" tIns="91422" rIns="182843" bIns="91422"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𝑥</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𝑝</m:t>
                          </m:r>
                        </m:e>
                        <m:sub>
                          <m:sSub>
                            <m:sSubPr>
                              <m:ctrlP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𝑡</m:t>
                              </m:r>
                            </m:e>
                            <m:sub>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0</m:t>
                              </m:r>
                            </m:sub>
                          </m:sSub>
                        </m:sub>
                      </m:sSub>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𝑥</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𝑦</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𝑝</m:t>
                          </m:r>
                        </m:e>
                        <m:sub>
                          <m:sSub>
                            <m:sSubPr>
                              <m:ctrlP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𝑡</m:t>
                              </m:r>
                            </m:e>
                            <m:sub>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1</m:t>
                              </m:r>
                            </m:sub>
                          </m:sSub>
                        </m:sub>
                      </m:sSub>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𝑥</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𝑦</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1"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TextBox 387">
                <a:extLst>
                  <a:ext uri="{FF2B5EF4-FFF2-40B4-BE49-F238E27FC236}">
                    <a16:creationId xmlns:a16="http://schemas.microsoft.com/office/drawing/2014/main" id="{DACD43F4-2723-9B44-ADD8-9C444B7A545C}"/>
                  </a:ext>
                </a:extLst>
              </p:cNvPr>
              <p:cNvSpPr txBox="1">
                <a:spLocks noRot="1" noChangeAspect="1" noMove="1" noResize="1" noEditPoints="1" noAdjustHandles="1" noChangeArrowheads="1" noChangeShapeType="1" noTextEdit="1"/>
              </p:cNvSpPr>
              <p:nvPr/>
            </p:nvSpPr>
            <p:spPr>
              <a:xfrm>
                <a:off x="3983093" y="2763799"/>
                <a:ext cx="4225814" cy="65495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3635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93811" y="2499093"/>
            <a:ext cx="6081068" cy="3321415"/>
          </a:xfrm>
        </p:spPr>
        <p:txBody>
          <a:bodyPr/>
          <a:lstStyle/>
          <a:p>
            <a:r>
              <a:rPr kumimoji="1" lang="en-US" altLang="zh-CN" dirty="0">
                <a:latin typeface="Times New Roman" panose="02020603050405020304" pitchFamily="18" charset="0"/>
                <a:cs typeface="Times New Roman" panose="02020603050405020304" pitchFamily="18" charset="0"/>
              </a:rPr>
              <a:t>Polymorphic and Metamorphic</a:t>
            </a:r>
          </a:p>
          <a:p>
            <a:r>
              <a:rPr kumimoji="1" lang="en-US" altLang="zh-CN" dirty="0">
                <a:latin typeface="Times New Roman" panose="02020603050405020304" pitchFamily="18" charset="0"/>
                <a:cs typeface="Times New Roman" panose="02020603050405020304" pitchFamily="18" charset="0"/>
              </a:rPr>
              <a:t>Mimicry</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Attack</a:t>
            </a:r>
          </a:p>
          <a:p>
            <a:r>
              <a:rPr kumimoji="1" lang="en-US" altLang="zh-CN" dirty="0">
                <a:latin typeface="Times New Roman" panose="02020603050405020304" pitchFamily="18" charset="0"/>
                <a:cs typeface="Times New Roman" panose="02020603050405020304" pitchFamily="18" charset="0"/>
              </a:rPr>
              <a:t>Gradient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Descent Attack</a:t>
            </a:r>
          </a:p>
          <a:p>
            <a:r>
              <a:rPr kumimoji="1" lang="en-US" altLang="zh-CN" dirty="0">
                <a:latin typeface="Times New Roman" panose="02020603050405020304" pitchFamily="18" charset="0"/>
                <a:cs typeface="Times New Roman" panose="02020603050405020304" pitchFamily="18" charset="0"/>
              </a:rPr>
              <a:t>Poisoning Attack</a:t>
            </a:r>
            <a:endParaRPr kumimoji="1"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401183" y="1424354"/>
            <a:ext cx="5211683" cy="646331"/>
          </a:xfrm>
          <a:prstGeom prst="rect">
            <a:avLst/>
          </a:prstGeom>
          <a:noFill/>
        </p:spPr>
        <p:txBody>
          <a:bodyPr wrap="none" rtlCol="0">
            <a:spAutoFit/>
          </a:bodyPr>
          <a:lstStyle/>
          <a:p>
            <a:r>
              <a:rPr kumimoji="1" lang="en-US" altLang="zh-CN" sz="3600" b="1" dirty="0">
                <a:latin typeface="Times New Roman" panose="02020603050405020304" pitchFamily="18" charset="0"/>
                <a:cs typeface="Times New Roman" panose="02020603050405020304" pitchFamily="18" charset="0"/>
              </a:rPr>
              <a:t>100% security is not exist</a:t>
            </a:r>
            <a:endParaRPr kumimoji="1" lang="zh-CN" altLang="en-US" sz="36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601662" y="2499092"/>
            <a:ext cx="2916303" cy="2179388"/>
          </a:xfrm>
          <a:prstGeom prst="rect">
            <a:avLst/>
          </a:prstGeom>
        </p:spPr>
      </p:pic>
    </p:spTree>
    <p:extLst>
      <p:ext uri="{BB962C8B-B14F-4D97-AF65-F5344CB8AC3E}">
        <p14:creationId xmlns:p14="http://schemas.microsoft.com/office/powerpoint/2010/main" val="616047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981076"/>
            <a:ext cx="9144001" cy="868363"/>
          </a:xfrm>
        </p:spPr>
        <p:txBody>
          <a:bodyPr/>
          <a:lstStyle/>
          <a:p>
            <a:pPr algn="ctr"/>
            <a:r>
              <a:rPr lang="en-US" dirty="0">
                <a:latin typeface="Times New Roman" panose="02020603050405020304" pitchFamily="18" charset="0"/>
                <a:cs typeface="Times New Roman" panose="02020603050405020304" pitchFamily="18" charset="0"/>
              </a:rPr>
              <a:t>The Goals of Malware Analysis</a:t>
            </a:r>
          </a:p>
        </p:txBody>
      </p:sp>
      <p:sp>
        <p:nvSpPr>
          <p:cNvPr id="3" name="Content Placeholder 2"/>
          <p:cNvSpPr>
            <a:spLocks noGrp="1"/>
          </p:cNvSpPr>
          <p:nvPr>
            <p:ph idx="1"/>
          </p:nvPr>
        </p:nvSpPr>
        <p:spPr>
          <a:xfrm>
            <a:off x="2126457" y="2075692"/>
            <a:ext cx="7940675" cy="4675431"/>
          </a:xfrm>
        </p:spPr>
        <p:txBody>
          <a:bodyPr>
            <a:normAutofit fontScale="92500"/>
          </a:bodyPr>
          <a:lstStyle/>
          <a:p>
            <a:r>
              <a:rPr lang="en-US" sz="2800" dirty="0">
                <a:latin typeface="Times New Roman" panose="02020603050405020304" pitchFamily="18" charset="0"/>
                <a:cs typeface="Times New Roman" panose="02020603050405020304" pitchFamily="18" charset="0"/>
              </a:rPr>
              <a:t>Exactly </a:t>
            </a:r>
            <a:r>
              <a:rPr lang="en-US" sz="2800" dirty="0">
                <a:solidFill>
                  <a:srgbClr val="FF0000"/>
                </a:solidFill>
                <a:latin typeface="Times New Roman" panose="02020603050405020304" pitchFamily="18" charset="0"/>
                <a:cs typeface="Times New Roman" panose="02020603050405020304" pitchFamily="18" charset="0"/>
              </a:rPr>
              <a:t>what</a:t>
            </a:r>
            <a:r>
              <a:rPr lang="en-US" sz="2800" dirty="0">
                <a:latin typeface="Times New Roman" panose="02020603050405020304" pitchFamily="18" charset="0"/>
                <a:cs typeface="Times New Roman" panose="02020603050405020304" pitchFamily="18" charset="0"/>
              </a:rPr>
              <a:t> happened</a:t>
            </a:r>
          </a:p>
          <a:p>
            <a:r>
              <a:rPr lang="en-US" sz="2800" dirty="0">
                <a:latin typeface="Times New Roman" panose="02020603050405020304" pitchFamily="18" charset="0"/>
                <a:cs typeface="Times New Roman" panose="02020603050405020304" pitchFamily="18" charset="0"/>
              </a:rPr>
              <a:t>Ensure you’ve located all </a:t>
            </a:r>
            <a:r>
              <a:rPr lang="en-US" sz="2800" dirty="0">
                <a:solidFill>
                  <a:srgbClr val="FF0000"/>
                </a:solidFill>
                <a:latin typeface="Times New Roman" panose="02020603050405020304" pitchFamily="18" charset="0"/>
                <a:cs typeface="Times New Roman" panose="02020603050405020304" pitchFamily="18" charset="0"/>
              </a:rPr>
              <a:t>infected machines </a:t>
            </a:r>
            <a:r>
              <a:rPr lang="en-US" sz="2800" dirty="0">
                <a:latin typeface="Times New Roman" panose="02020603050405020304" pitchFamily="18" charset="0"/>
                <a:cs typeface="Times New Roman" panose="02020603050405020304" pitchFamily="18" charset="0"/>
              </a:rPr>
              <a:t>and files</a:t>
            </a:r>
          </a:p>
          <a:p>
            <a:r>
              <a:rPr lang="en-US" sz="2800" dirty="0">
                <a:solidFill>
                  <a:srgbClr val="FF0000"/>
                </a:solidFill>
                <a:latin typeface="Times New Roman" panose="02020603050405020304" pitchFamily="18" charset="0"/>
                <a:cs typeface="Times New Roman" panose="02020603050405020304" pitchFamily="18" charset="0"/>
              </a:rPr>
              <a:t>Dissect</a:t>
            </a:r>
            <a:r>
              <a:rPr lang="en-US" sz="2800" dirty="0">
                <a:latin typeface="Times New Roman" panose="02020603050405020304" pitchFamily="18" charset="0"/>
                <a:cs typeface="Times New Roman" panose="02020603050405020304" pitchFamily="18" charset="0"/>
              </a:rPr>
              <a:t> the suspect files</a:t>
            </a:r>
          </a:p>
          <a:p>
            <a:r>
              <a:rPr lang="en-US" altLang="zh-CN" sz="2800" dirty="0">
                <a:latin typeface="Times New Roman" panose="02020603050405020304" pitchFamily="18" charset="0"/>
                <a:cs typeface="Times New Roman" panose="02020603050405020304" pitchFamily="18" charset="0"/>
              </a:rPr>
              <a:t>Find </a:t>
            </a:r>
            <a:r>
              <a:rPr lang="en-US" altLang="zh-CN" sz="2800" dirty="0">
                <a:solidFill>
                  <a:srgbClr val="FF0000"/>
                </a:solidFill>
                <a:latin typeface="Times New Roman" panose="02020603050405020304" pitchFamily="18" charset="0"/>
                <a:cs typeface="Times New Roman" panose="02020603050405020304" pitchFamily="18" charset="0"/>
              </a:rPr>
              <a:t>signatures</a:t>
            </a:r>
            <a:r>
              <a:rPr lang="en-US" altLang="zh-CN" sz="2800" dirty="0">
                <a:latin typeface="Times New Roman" panose="02020603050405020304" pitchFamily="18" charset="0"/>
                <a:cs typeface="Times New Roman" panose="02020603050405020304" pitchFamily="18" charset="0"/>
              </a:rPr>
              <a:t> for detection</a:t>
            </a:r>
          </a:p>
          <a:p>
            <a:r>
              <a:rPr lang="en-US" altLang="zh-CN" sz="2800" dirty="0">
                <a:latin typeface="Times New Roman" panose="02020603050405020304" pitchFamily="18" charset="0"/>
                <a:cs typeface="Times New Roman" panose="02020603050405020304" pitchFamily="18" charset="0"/>
              </a:rPr>
              <a:t>Build detection </a:t>
            </a:r>
            <a:r>
              <a:rPr lang="en-US" altLang="zh-CN" sz="2800" dirty="0">
                <a:solidFill>
                  <a:srgbClr val="FF0000"/>
                </a:solidFill>
                <a:latin typeface="Times New Roman" panose="02020603050405020304" pitchFamily="18" charset="0"/>
                <a:cs typeface="Times New Roman" panose="02020603050405020304" pitchFamily="18" charset="0"/>
              </a:rPr>
              <a:t>models</a:t>
            </a:r>
            <a:r>
              <a:rPr lang="en-US" altLang="zh-CN" sz="2800" dirty="0">
                <a:latin typeface="Times New Roman" panose="02020603050405020304" pitchFamily="18" charset="0"/>
                <a:cs typeface="Times New Roman" panose="02020603050405020304" pitchFamily="18" charset="0"/>
              </a:rPr>
              <a:t> based on machine learning</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How to </a:t>
            </a:r>
            <a:r>
              <a:rPr lang="en-US" sz="2800" dirty="0">
                <a:solidFill>
                  <a:srgbClr val="FF0000"/>
                </a:solidFill>
                <a:latin typeface="Times New Roman" panose="02020603050405020304" pitchFamily="18" charset="0"/>
                <a:cs typeface="Times New Roman" panose="02020603050405020304" pitchFamily="18" charset="0"/>
              </a:rPr>
              <a:t>measure</a:t>
            </a:r>
            <a:r>
              <a:rPr lang="en-US" sz="2800" dirty="0">
                <a:latin typeface="Times New Roman" panose="02020603050405020304" pitchFamily="18" charset="0"/>
                <a:cs typeface="Times New Roman" panose="02020603050405020304" pitchFamily="18" charset="0"/>
              </a:rPr>
              <a:t> and </a:t>
            </a:r>
            <a:r>
              <a:rPr lang="en-US" sz="2800" dirty="0">
                <a:solidFill>
                  <a:srgbClr val="FF0000"/>
                </a:solidFill>
                <a:latin typeface="Times New Roman" panose="02020603050405020304" pitchFamily="18" charset="0"/>
                <a:cs typeface="Times New Roman" panose="02020603050405020304" pitchFamily="18" charset="0"/>
              </a:rPr>
              <a:t>contain</a:t>
            </a:r>
            <a:r>
              <a:rPr lang="en-US" sz="2800" dirty="0">
                <a:latin typeface="Times New Roman" panose="02020603050405020304" pitchFamily="18" charset="0"/>
                <a:cs typeface="Times New Roman" panose="02020603050405020304" pitchFamily="18" charset="0"/>
              </a:rPr>
              <a:t> the damage</a:t>
            </a:r>
          </a:p>
        </p:txBody>
      </p:sp>
    </p:spTree>
    <p:extLst>
      <p:ext uri="{BB962C8B-B14F-4D97-AF65-F5344CB8AC3E}">
        <p14:creationId xmlns:p14="http://schemas.microsoft.com/office/powerpoint/2010/main" val="146027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423"/>
            <a:ext cx="10515600" cy="1325563"/>
          </a:xfrm>
        </p:spPr>
        <p:txBody>
          <a:bodyPr/>
          <a:lstStyle/>
          <a:p>
            <a:pPr algn="ctr"/>
            <a:r>
              <a:rPr lang="en-US" sz="5400" dirty="0">
                <a:latin typeface="Times New Roman" panose="02020603050405020304" pitchFamily="18" charset="0"/>
                <a:cs typeface="Times New Roman" panose="02020603050405020304" pitchFamily="18" charset="0"/>
              </a:rPr>
              <a:t>Dissecting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r>
              <a:rPr lang="en-US" sz="4000" dirty="0">
                <a:latin typeface="Times New Roman" panose="02020603050405020304" pitchFamily="18" charset="0"/>
                <a:cs typeface="Times New Roman" panose="02020603050405020304" pitchFamily="18" charset="0"/>
              </a:rPr>
              <a:t>Dissecting malware to understand</a:t>
            </a:r>
          </a:p>
          <a:p>
            <a:pPr lvl="1"/>
            <a:r>
              <a:rPr lang="en-US" sz="3600" dirty="0">
                <a:solidFill>
                  <a:srgbClr val="FF0000"/>
                </a:solidFill>
                <a:latin typeface="Times New Roman" panose="02020603050405020304" pitchFamily="18" charset="0"/>
                <a:cs typeface="Times New Roman" panose="02020603050405020304" pitchFamily="18" charset="0"/>
              </a:rPr>
              <a:t>How</a:t>
            </a:r>
            <a:r>
              <a:rPr lang="en-US" sz="3600" dirty="0">
                <a:latin typeface="Times New Roman" panose="02020603050405020304" pitchFamily="18" charset="0"/>
                <a:cs typeface="Times New Roman" panose="02020603050405020304" pitchFamily="18" charset="0"/>
              </a:rPr>
              <a:t> it works</a:t>
            </a:r>
          </a:p>
          <a:p>
            <a:pPr lvl="1"/>
            <a:r>
              <a:rPr lang="en-US" sz="3600" dirty="0">
                <a:solidFill>
                  <a:srgbClr val="FF0000"/>
                </a:solidFill>
                <a:latin typeface="Times New Roman" panose="02020603050405020304" pitchFamily="18" charset="0"/>
                <a:cs typeface="Times New Roman" panose="02020603050405020304" pitchFamily="18" charset="0"/>
              </a:rPr>
              <a:t>How</a:t>
            </a:r>
            <a:r>
              <a:rPr lang="en-US" sz="3600" dirty="0">
                <a:latin typeface="Times New Roman" panose="02020603050405020304" pitchFamily="18" charset="0"/>
                <a:cs typeface="Times New Roman" panose="02020603050405020304" pitchFamily="18" charset="0"/>
              </a:rPr>
              <a:t> to identify it</a:t>
            </a:r>
          </a:p>
          <a:p>
            <a:pPr lvl="1"/>
            <a:r>
              <a:rPr lang="en-US" sz="3600" dirty="0">
                <a:solidFill>
                  <a:srgbClr val="FF0000"/>
                </a:solidFill>
                <a:latin typeface="Times New Roman" panose="02020603050405020304" pitchFamily="18" charset="0"/>
                <a:cs typeface="Times New Roman" panose="02020603050405020304" pitchFamily="18" charset="0"/>
              </a:rPr>
              <a:t>How</a:t>
            </a:r>
            <a:r>
              <a:rPr lang="en-US" sz="3600" dirty="0">
                <a:latin typeface="Times New Roman" panose="02020603050405020304" pitchFamily="18" charset="0"/>
                <a:cs typeface="Times New Roman" panose="02020603050405020304" pitchFamily="18" charset="0"/>
              </a:rPr>
              <a:t> to defeat or eliminate it</a:t>
            </a:r>
          </a:p>
          <a:p>
            <a:r>
              <a:rPr lang="en-US" sz="4000" dirty="0">
                <a:latin typeface="Times New Roman" panose="02020603050405020304" pitchFamily="18" charset="0"/>
                <a:cs typeface="Times New Roman" panose="02020603050405020304" pitchFamily="18" charset="0"/>
              </a:rPr>
              <a:t>A critical part of incident response</a:t>
            </a:r>
          </a:p>
        </p:txBody>
      </p:sp>
    </p:spTree>
    <p:extLst>
      <p:ext uri="{BB962C8B-B14F-4D97-AF65-F5344CB8AC3E}">
        <p14:creationId xmlns:p14="http://schemas.microsoft.com/office/powerpoint/2010/main" val="114732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2463"/>
            <a:ext cx="10515600" cy="1325563"/>
          </a:xfrm>
        </p:spPr>
        <p:txBody>
          <a:bodyPr/>
          <a:lstStyle/>
          <a:p>
            <a:pPr algn="ctr"/>
            <a:r>
              <a:rPr lang="en-US" dirty="0">
                <a:latin typeface="Times New Roman" panose="02020603050405020304" pitchFamily="18" charset="0"/>
                <a:cs typeface="Times New Roman" panose="02020603050405020304" pitchFamily="18" charset="0"/>
              </a:rPr>
              <a:t>Signatures</a:t>
            </a:r>
          </a:p>
        </p:txBody>
      </p:sp>
      <p:sp>
        <p:nvSpPr>
          <p:cNvPr id="3" name="Content Placeholder 2"/>
          <p:cNvSpPr>
            <a:spLocks noGrp="1"/>
          </p:cNvSpPr>
          <p:nvPr>
            <p:ph idx="1"/>
          </p:nvPr>
        </p:nvSpPr>
        <p:spPr>
          <a:xfrm>
            <a:off x="1919288" y="1844675"/>
            <a:ext cx="8229600" cy="4165600"/>
          </a:xfrm>
        </p:spPr>
        <p:txBody>
          <a:bodyPr>
            <a:normAutofit fontScale="70000" lnSpcReduction="20000"/>
          </a:bodyPr>
          <a:lstStyle/>
          <a:p>
            <a:r>
              <a:rPr lang="en-US" sz="3200" dirty="0">
                <a:solidFill>
                  <a:srgbClr val="FF0000"/>
                </a:solidFill>
                <a:latin typeface="Times New Roman" panose="02020603050405020304" pitchFamily="18" charset="0"/>
                <a:cs typeface="Times New Roman" panose="02020603050405020304" pitchFamily="18" charset="0"/>
              </a:rPr>
              <a:t>Host-based</a:t>
            </a:r>
            <a:r>
              <a:rPr lang="en-US" sz="3200" dirty="0">
                <a:latin typeface="Times New Roman" panose="02020603050405020304" pitchFamily="18" charset="0"/>
                <a:cs typeface="Times New Roman" panose="02020603050405020304" pitchFamily="18" charset="0"/>
              </a:rPr>
              <a:t> </a:t>
            </a:r>
            <a:r>
              <a:rPr lang="en-US" sz="3200" dirty="0">
                <a:solidFill>
                  <a:srgbClr val="FF0000"/>
                </a:solidFill>
                <a:latin typeface="Times New Roman" panose="02020603050405020304" pitchFamily="18" charset="0"/>
                <a:cs typeface="Times New Roman" panose="02020603050405020304" pitchFamily="18" charset="0"/>
              </a:rPr>
              <a:t>signatures</a:t>
            </a:r>
          </a:p>
          <a:p>
            <a:pPr lvl="1"/>
            <a:r>
              <a:rPr lang="en-US" sz="2800" dirty="0">
                <a:latin typeface="Times New Roman" panose="02020603050405020304" pitchFamily="18" charset="0"/>
                <a:cs typeface="Times New Roman" panose="02020603050405020304" pitchFamily="18" charset="0"/>
              </a:rPr>
              <a:t>Identify files or registry keys on a victim computer that indicate an infection</a:t>
            </a:r>
          </a:p>
          <a:p>
            <a:pPr lvl="1"/>
            <a:r>
              <a:rPr lang="en-US" sz="2800" dirty="0">
                <a:latin typeface="Times New Roman" panose="02020603050405020304" pitchFamily="18" charset="0"/>
                <a:cs typeface="Times New Roman" panose="02020603050405020304" pitchFamily="18" charset="0"/>
              </a:rPr>
              <a:t>Focus on what the malware did to the system, not the malware itself</a:t>
            </a:r>
          </a:p>
          <a:p>
            <a:pPr lvl="2"/>
            <a:r>
              <a:rPr lang="en-US" sz="2400" dirty="0">
                <a:latin typeface="Times New Roman" panose="02020603050405020304" pitchFamily="18" charset="0"/>
                <a:cs typeface="Times New Roman" panose="02020603050405020304" pitchFamily="18" charset="0"/>
              </a:rPr>
              <a:t>Different from antivirus signatures</a:t>
            </a:r>
          </a:p>
          <a:p>
            <a:r>
              <a:rPr lang="en-US" sz="3200" dirty="0">
                <a:solidFill>
                  <a:srgbClr val="FF0000"/>
                </a:solidFill>
                <a:latin typeface="Times New Roman" panose="02020603050405020304" pitchFamily="18" charset="0"/>
                <a:cs typeface="Times New Roman" panose="02020603050405020304" pitchFamily="18" charset="0"/>
              </a:rPr>
              <a:t>Network signatures</a:t>
            </a:r>
          </a:p>
          <a:p>
            <a:pPr lvl="1"/>
            <a:r>
              <a:rPr lang="en-US" sz="2800" dirty="0">
                <a:latin typeface="Times New Roman" panose="02020603050405020304" pitchFamily="18" charset="0"/>
                <a:cs typeface="Times New Roman" panose="02020603050405020304" pitchFamily="18" charset="0"/>
              </a:rPr>
              <a:t>Detect malware by analyzing network traffic</a:t>
            </a:r>
          </a:p>
          <a:p>
            <a:pPr lvl="1"/>
            <a:r>
              <a:rPr lang="en-US" sz="2800" dirty="0">
                <a:latin typeface="Times New Roman" panose="02020603050405020304" pitchFamily="18" charset="0"/>
                <a:cs typeface="Times New Roman" panose="02020603050405020304" pitchFamily="18" charset="0"/>
              </a:rPr>
              <a:t>More effective when made using malware analysis</a:t>
            </a:r>
          </a:p>
        </p:txBody>
      </p:sp>
    </p:spTree>
    <p:extLst>
      <p:ext uri="{BB962C8B-B14F-4D97-AF65-F5344CB8AC3E}">
        <p14:creationId xmlns:p14="http://schemas.microsoft.com/office/powerpoint/2010/main" val="34632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heckerboard(across)">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heckerboard(across)">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checkerboard(across)">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checkerboard(across)">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checkerboard(across)">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6EDB4-EB9A-4ADD-9B4C-8B93812CDA3A}"/>
              </a:ext>
            </a:extLst>
          </p:cNvPr>
          <p:cNvSpPr>
            <a:spLocks noGrp="1"/>
          </p:cNvSpPr>
          <p:nvPr>
            <p:ph type="title"/>
          </p:nvPr>
        </p:nvSpPr>
        <p:spPr>
          <a:xfrm>
            <a:off x="838200" y="732716"/>
            <a:ext cx="10515600" cy="1325563"/>
          </a:xfrm>
        </p:spPr>
        <p:txBody>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Yara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引擎</a:t>
            </a:r>
          </a:p>
        </p:txBody>
      </p:sp>
      <p:pic>
        <p:nvPicPr>
          <p:cNvPr id="4" name="内容占位符 3">
            <a:extLst>
              <a:ext uri="{FF2B5EF4-FFF2-40B4-BE49-F238E27FC236}">
                <a16:creationId xmlns:a16="http://schemas.microsoft.com/office/drawing/2014/main" id="{EC172794-B632-48F5-AD4C-C03462204F86}"/>
              </a:ext>
            </a:extLst>
          </p:cNvPr>
          <p:cNvPicPr>
            <a:picLocks noGrp="1" noChangeAspect="1"/>
          </p:cNvPicPr>
          <p:nvPr>
            <p:ph idx="1"/>
          </p:nvPr>
        </p:nvPicPr>
        <p:blipFill>
          <a:blip r:embed="rId2"/>
          <a:stretch>
            <a:fillRect/>
          </a:stretch>
        </p:blipFill>
        <p:spPr>
          <a:xfrm>
            <a:off x="1962036" y="2230439"/>
            <a:ext cx="5476875" cy="3609975"/>
          </a:xfrm>
          <a:prstGeom prst="rect">
            <a:avLst/>
          </a:prstGeom>
        </p:spPr>
      </p:pic>
      <p:sp>
        <p:nvSpPr>
          <p:cNvPr id="5" name="矩形 4">
            <a:extLst>
              <a:ext uri="{FF2B5EF4-FFF2-40B4-BE49-F238E27FC236}">
                <a16:creationId xmlns:a16="http://schemas.microsoft.com/office/drawing/2014/main" id="{7E9DE1A1-C4AF-4AB6-BE9A-F31F7D88CA10}"/>
              </a:ext>
            </a:extLst>
          </p:cNvPr>
          <p:cNvSpPr/>
          <p:nvPr/>
        </p:nvSpPr>
        <p:spPr>
          <a:xfrm>
            <a:off x="7802136" y="2415514"/>
            <a:ext cx="2865865" cy="3046988"/>
          </a:xfrm>
          <a:prstGeom prst="rect">
            <a:avLst/>
          </a:prstGeom>
        </p:spPr>
        <p:txBody>
          <a:bodyPr wrap="square">
            <a:spAutoFit/>
          </a:bodyPr>
          <a:lstStyle/>
          <a:p>
            <a:r>
              <a:rPr lang="en-US" altLang="zh-CN" sz="3200" dirty="0">
                <a:solidFill>
                  <a:srgbClr val="FF0000"/>
                </a:solidFill>
                <a:latin typeface="Times New Roman" panose="02020603050405020304" pitchFamily="18" charset="0"/>
                <a:cs typeface="Times New Roman" panose="02020603050405020304" pitchFamily="18" charset="0"/>
              </a:rPr>
              <a:t>Identify</a:t>
            </a:r>
            <a:r>
              <a:rPr lang="en-US" altLang="zh-CN" sz="3200" dirty="0">
                <a:solidFill>
                  <a:srgbClr val="666666"/>
                </a:solidFill>
                <a:latin typeface="Times New Roman" panose="02020603050405020304" pitchFamily="18" charset="0"/>
                <a:cs typeface="Times New Roman" panose="02020603050405020304" pitchFamily="18" charset="0"/>
              </a:rPr>
              <a:t> and </a:t>
            </a:r>
            <a:r>
              <a:rPr lang="en-US" altLang="zh-CN" sz="3200" dirty="0">
                <a:solidFill>
                  <a:srgbClr val="FF0000"/>
                </a:solidFill>
                <a:latin typeface="Times New Roman" panose="02020603050405020304" pitchFamily="18" charset="0"/>
                <a:cs typeface="Times New Roman" panose="02020603050405020304" pitchFamily="18" charset="0"/>
              </a:rPr>
              <a:t>classify</a:t>
            </a:r>
            <a:r>
              <a:rPr lang="en-US" altLang="zh-CN" sz="3200" dirty="0">
                <a:solidFill>
                  <a:srgbClr val="666666"/>
                </a:solidFill>
                <a:latin typeface="Times New Roman" panose="02020603050405020304" pitchFamily="18" charset="0"/>
                <a:cs typeface="Times New Roman" panose="02020603050405020304" pitchFamily="18" charset="0"/>
              </a:rPr>
              <a:t> malware families based on textual or binary patterns</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4402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5156A-3A4C-45F6-B8D0-41DB4DC3E349}"/>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以下不是恶意代码分析目标的是（）</a:t>
            </a:r>
          </a:p>
        </p:txBody>
      </p:sp>
      <p:sp>
        <p:nvSpPr>
          <p:cNvPr id="7" name="文本框 6">
            <a:extLst>
              <a:ext uri="{FF2B5EF4-FFF2-40B4-BE49-F238E27FC236}">
                <a16:creationId xmlns:a16="http://schemas.microsoft.com/office/drawing/2014/main" id="{154CC489-C0D9-493F-BC20-CFFD60FFB66E}"/>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对可疑程序进行深入分析，确定该程序是否有恶意行为</a:t>
            </a:r>
          </a:p>
        </p:txBody>
      </p:sp>
      <p:sp>
        <p:nvSpPr>
          <p:cNvPr id="8" name="文本框 7">
            <a:extLst>
              <a:ext uri="{FF2B5EF4-FFF2-40B4-BE49-F238E27FC236}">
                <a16:creationId xmlns:a16="http://schemas.microsoft.com/office/drawing/2014/main" id="{9CBDC9BF-37C5-4275-9CD4-E28C74DA334E}"/>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定位被感染的机器或者文件</a:t>
            </a:r>
          </a:p>
        </p:txBody>
      </p:sp>
      <p:sp>
        <p:nvSpPr>
          <p:cNvPr id="9" name="文本框 8">
            <a:extLst>
              <a:ext uri="{FF2B5EF4-FFF2-40B4-BE49-F238E27FC236}">
                <a16:creationId xmlns:a16="http://schemas.microsoft.com/office/drawing/2014/main" id="{A59F8BEF-A2AA-4978-A108-69CE77156DDF}"/>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恶意代码的优化和改进</a:t>
            </a:r>
          </a:p>
        </p:txBody>
      </p:sp>
      <p:sp>
        <p:nvSpPr>
          <p:cNvPr id="10" name="文本框 9">
            <a:extLst>
              <a:ext uri="{FF2B5EF4-FFF2-40B4-BE49-F238E27FC236}">
                <a16:creationId xmlns:a16="http://schemas.microsoft.com/office/drawing/2014/main" id="{D454EEC2-7DF4-4A28-BDE0-AB0661071C2E}"/>
              </a:ext>
            </a:extLst>
          </p:cNvPr>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衡量并消除恶意代码对系统造成的破坏</a:t>
            </a:r>
          </a:p>
        </p:txBody>
      </p:sp>
      <p:sp>
        <p:nvSpPr>
          <p:cNvPr id="11" name="椭圆 10">
            <a:extLst>
              <a:ext uri="{FF2B5EF4-FFF2-40B4-BE49-F238E27FC236}">
                <a16:creationId xmlns:a16="http://schemas.microsoft.com/office/drawing/2014/main" id="{9558A4FC-365B-4E06-B393-1F7D93A80C8A}"/>
              </a:ext>
            </a:extLst>
          </p:cNvPr>
          <p:cNvSpPr>
            <a:spLocks noChangeAspect="1"/>
          </p:cNvSpPr>
          <p:nvPr>
            <p:custDataLst>
              <p:tags r:id="rId7"/>
            </p:custDataLst>
          </p:nvPr>
        </p:nvSpPr>
        <p:spPr>
          <a:xfrm>
            <a:off x="2638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71ED235-58BA-404A-9BB0-0203C31CC2EB}"/>
              </a:ext>
            </a:extLst>
          </p:cNvPr>
          <p:cNvSpPr>
            <a:spLocks noChangeAspect="1"/>
          </p:cNvSpPr>
          <p:nvPr>
            <p:custDataLst>
              <p:tags r:id="rId8"/>
            </p:custDataLst>
          </p:nvPr>
        </p:nvSpPr>
        <p:spPr>
          <a:xfrm>
            <a:off x="2638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E454B89B-6446-42D7-A6D0-897B2D4DD2A5}"/>
              </a:ext>
            </a:extLst>
          </p:cNvPr>
          <p:cNvSpPr>
            <a:spLocks noChangeAspect="1"/>
          </p:cNvSpPr>
          <p:nvPr>
            <p:custDataLst>
              <p:tags r:id="rId9"/>
            </p:custDataLst>
          </p:nvPr>
        </p:nvSpPr>
        <p:spPr>
          <a:xfrm>
            <a:off x="2638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1619869A-B295-49BE-B90A-DA85D7139F85}"/>
              </a:ext>
            </a:extLst>
          </p:cNvPr>
          <p:cNvSpPr>
            <a:spLocks noChangeAspect="1"/>
          </p:cNvSpPr>
          <p:nvPr>
            <p:custDataLst>
              <p:tags r:id="rId10"/>
            </p:custDataLst>
          </p:nvPr>
        </p:nvSpPr>
        <p:spPr>
          <a:xfrm>
            <a:off x="2638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6B2AC0DE-0755-4504-B23A-741CE69E1EE4}"/>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166281DF-6163-4DD5-A653-49395309D4EC}"/>
              </a:ext>
            </a:extLst>
          </p:cNvPr>
          <p:cNvGrpSpPr/>
          <p:nvPr>
            <p:custDataLst>
              <p:tags r:id="rId12"/>
            </p:custDataLst>
          </p:nvPr>
        </p:nvGrpSpPr>
        <p:grpSpPr>
          <a:xfrm>
            <a:off x="0" y="0"/>
            <a:ext cx="9144000" cy="635000"/>
            <a:chOff x="-1524000" y="0"/>
            <a:chExt cx="9144000" cy="635000"/>
          </a:xfrm>
        </p:grpSpPr>
        <p:sp>
          <p:nvSpPr>
            <p:cNvPr id="16" name="TitleBackground">
              <a:extLst>
                <a:ext uri="{FF2B5EF4-FFF2-40B4-BE49-F238E27FC236}">
                  <a16:creationId xmlns:a16="http://schemas.microsoft.com/office/drawing/2014/main" id="{7CD5CBE1-B870-438C-AF91-349508809C09}"/>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28ACCA4A-273A-48FF-9348-B62CE9071751}"/>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87101F46-6163-4F88-A6D4-4056C5B6C84B}"/>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3832D585-9984-4CFC-9CC9-6F37C6122C14}"/>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64AA891C-F27A-4ACB-A549-0D1F5009F5D6}"/>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2541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3F80E-8D65-48DA-AB76-6ACF86664C75}"/>
              </a:ext>
            </a:extLst>
          </p:cNvPr>
          <p:cNvSpPr>
            <a:spLocks noGrp="1"/>
          </p:cNvSpPr>
          <p:nvPr>
            <p:ph type="title"/>
          </p:nvPr>
        </p:nvSpPr>
        <p:spPr/>
        <p:txBody>
          <a:bodyPr/>
          <a:lstStyle/>
          <a:p>
            <a:r>
              <a:rPr lang="zh-CN" altLang="en-US" dirty="0"/>
              <a:t>考试成绩</a:t>
            </a:r>
          </a:p>
        </p:txBody>
      </p:sp>
      <p:sp>
        <p:nvSpPr>
          <p:cNvPr id="3" name="内容占位符 2">
            <a:extLst>
              <a:ext uri="{FF2B5EF4-FFF2-40B4-BE49-F238E27FC236}">
                <a16:creationId xmlns:a16="http://schemas.microsoft.com/office/drawing/2014/main" id="{E4BDD44F-4526-4E6A-B699-B8B259691A06}"/>
              </a:ext>
            </a:extLst>
          </p:cNvPr>
          <p:cNvSpPr>
            <a:spLocks noGrp="1"/>
          </p:cNvSpPr>
          <p:nvPr>
            <p:ph idx="1"/>
          </p:nvPr>
        </p:nvSpPr>
        <p:spPr>
          <a:xfrm>
            <a:off x="2125663" y="1784351"/>
            <a:ext cx="7940675" cy="4092575"/>
          </a:xfrm>
        </p:spPr>
        <p:txBody>
          <a:bodyPr>
            <a:normAutofit/>
          </a:bodyPr>
          <a:lstStyle/>
          <a:p>
            <a:pPr>
              <a:lnSpc>
                <a:spcPct val="150000"/>
              </a:lnSpc>
            </a:pPr>
            <a:r>
              <a:rPr lang="zh-CN" altLang="en-US" dirty="0"/>
              <a:t>平时成绩 </a:t>
            </a:r>
            <a:r>
              <a:rPr lang="en-US" altLang="zh-CN" dirty="0"/>
              <a:t>20%</a:t>
            </a:r>
          </a:p>
          <a:p>
            <a:pPr lvl="1"/>
            <a:r>
              <a:rPr lang="zh-CN" altLang="en-US" dirty="0"/>
              <a:t>考勤、课堂交互、课后讨论、论文阅读与分享</a:t>
            </a:r>
            <a:endParaRPr lang="en-US" altLang="zh-CN" dirty="0"/>
          </a:p>
          <a:p>
            <a:r>
              <a:rPr lang="zh-CN" altLang="en-US" dirty="0"/>
              <a:t>实验成绩 </a:t>
            </a:r>
            <a:r>
              <a:rPr lang="en-US" altLang="zh-CN" dirty="0"/>
              <a:t>30%</a:t>
            </a:r>
          </a:p>
          <a:p>
            <a:pPr lvl="1">
              <a:lnSpc>
                <a:spcPct val="150000"/>
              </a:lnSpc>
            </a:pPr>
            <a:r>
              <a:rPr lang="zh-CN" altLang="en-US" dirty="0"/>
              <a:t>实验报告、病毒样本分析</a:t>
            </a:r>
            <a:endParaRPr lang="en-US" altLang="zh-CN" dirty="0"/>
          </a:p>
          <a:p>
            <a:pPr>
              <a:lnSpc>
                <a:spcPct val="150000"/>
              </a:lnSpc>
            </a:pPr>
            <a:r>
              <a:rPr lang="zh-CN" altLang="en-US" dirty="0"/>
              <a:t>期末考试 </a:t>
            </a:r>
            <a:r>
              <a:rPr lang="en-US" altLang="zh-CN" dirty="0"/>
              <a:t>50%</a:t>
            </a:r>
          </a:p>
          <a:p>
            <a:pPr lvl="1">
              <a:lnSpc>
                <a:spcPct val="150000"/>
              </a:lnSpc>
            </a:pPr>
            <a:r>
              <a:rPr lang="zh-CN" altLang="en-US" dirty="0"/>
              <a:t>闭卷考试</a:t>
            </a:r>
          </a:p>
        </p:txBody>
      </p:sp>
    </p:spTree>
    <p:extLst>
      <p:ext uri="{BB962C8B-B14F-4D97-AF65-F5344CB8AC3E}">
        <p14:creationId xmlns:p14="http://schemas.microsoft.com/office/powerpoint/2010/main" val="1618735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200165-B7D6-47E0-9D61-1400D7EDE35D}"/>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恶意代码分析与恶意代码检测技术是有区别的吗？</a:t>
            </a:r>
          </a:p>
        </p:txBody>
      </p:sp>
      <p:sp>
        <p:nvSpPr>
          <p:cNvPr id="5" name="文本框 4">
            <a:extLst>
              <a:ext uri="{FF2B5EF4-FFF2-40B4-BE49-F238E27FC236}">
                <a16:creationId xmlns:a16="http://schemas.microsoft.com/office/drawing/2014/main" id="{F083C5F6-8CB1-4BF4-BAE3-05F140CCB0AC}"/>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有区别</a:t>
            </a:r>
          </a:p>
        </p:txBody>
      </p:sp>
      <p:sp>
        <p:nvSpPr>
          <p:cNvPr id="6" name="文本框 5">
            <a:extLst>
              <a:ext uri="{FF2B5EF4-FFF2-40B4-BE49-F238E27FC236}">
                <a16:creationId xmlns:a16="http://schemas.microsoft.com/office/drawing/2014/main" id="{FCF97182-DCB2-437D-84BC-A00E03FB33B8}"/>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没有区别</a:t>
            </a:r>
          </a:p>
        </p:txBody>
      </p:sp>
      <p:sp>
        <p:nvSpPr>
          <p:cNvPr id="9" name="椭圆 8">
            <a:extLst>
              <a:ext uri="{FF2B5EF4-FFF2-40B4-BE49-F238E27FC236}">
                <a16:creationId xmlns:a16="http://schemas.microsoft.com/office/drawing/2014/main" id="{C0CD0979-8D08-40D2-A5B4-D41F3C9875C6}"/>
              </a:ext>
            </a:extLst>
          </p:cNvPr>
          <p:cNvSpPr>
            <a:spLocks noChangeAspect="1"/>
          </p:cNvSpPr>
          <p:nvPr>
            <p:custDataLst>
              <p:tags r:id="rId5"/>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28B51B1C-6C84-4961-BEB4-8B8DA416F211}"/>
              </a:ext>
            </a:extLst>
          </p:cNvPr>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FC5013C-4D80-4349-8B7F-3B2D641302D5}"/>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FACBB0E2-3AAB-4369-A979-B1F5DF12D574}"/>
              </a:ext>
            </a:extLst>
          </p:cNvPr>
          <p:cNvGrpSpPr/>
          <p:nvPr>
            <p:custDataLst>
              <p:tags r:id="rId8"/>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B8200CE7-9E96-445A-813D-6AF440525525}"/>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B553643D-09DF-4AED-8AD3-C9CCA1725CFB}"/>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5DA5B39F-439E-477C-9724-65F842AF5CE8}"/>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7" name="TipText">
              <a:extLst>
                <a:ext uri="{FF2B5EF4-FFF2-40B4-BE49-F238E27FC236}">
                  <a16:creationId xmlns:a16="http://schemas.microsoft.com/office/drawing/2014/main" id="{0BE43978-72D7-4DE8-BA1A-C585C8488452}"/>
                </a:ext>
              </a:extLst>
            </p:cNvPr>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3" name="图片 2">
            <a:extLst>
              <a:ext uri="{FF2B5EF4-FFF2-40B4-BE49-F238E27FC236}">
                <a16:creationId xmlns:a16="http://schemas.microsoft.com/office/drawing/2014/main" id="{EBFE73F4-B6BB-4056-99E7-7BA98D737347}"/>
              </a:ext>
            </a:extLst>
          </p:cNvPr>
          <p:cNvPicPr>
            <a:picLocks/>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00891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15065" y="2703341"/>
            <a:ext cx="6400800" cy="1143000"/>
          </a:xfrm>
        </p:spPr>
        <p:txBody>
          <a:bodyPr>
            <a:normAutofit fontScale="90000"/>
          </a:bodyPr>
          <a:lstStyle/>
          <a:p>
            <a:pPr algn="ctr"/>
            <a:r>
              <a:rPr lang="en-US" sz="4400" dirty="0">
                <a:solidFill>
                  <a:schemeClr val="tx1"/>
                </a:solidFill>
              </a:rPr>
              <a:t>Malware Analysis Techniques</a:t>
            </a:r>
          </a:p>
        </p:txBody>
      </p:sp>
    </p:spTree>
    <p:extLst>
      <p:ext uri="{BB962C8B-B14F-4D97-AF65-F5344CB8AC3E}">
        <p14:creationId xmlns:p14="http://schemas.microsoft.com/office/powerpoint/2010/main" val="174380004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5E13F3-A05B-41D7-8710-0FD96E5BAB0F}"/>
              </a:ext>
            </a:extLst>
          </p:cNvPr>
          <p:cNvSpPr>
            <a:spLocks noGrp="1"/>
          </p:cNvSpPr>
          <p:nvPr>
            <p:ph type="title"/>
          </p:nvPr>
        </p:nvSpPr>
        <p:spPr>
          <a:xfrm>
            <a:off x="1524000" y="981076"/>
            <a:ext cx="9144000" cy="868363"/>
          </a:xfrm>
        </p:spPr>
        <p:txBody>
          <a:bodyPr/>
          <a:lstStyle/>
          <a:p>
            <a:pPr algn="ctr"/>
            <a:r>
              <a:rPr lang="en-US" dirty="0">
                <a:latin typeface="Times New Roman" panose="02020603050405020304" pitchFamily="18" charset="0"/>
                <a:cs typeface="Times New Roman" panose="02020603050405020304" pitchFamily="18" charset="0"/>
              </a:rPr>
              <a:t>Malware Analysis Technique</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265719137"/>
              </p:ext>
            </p:extLst>
          </p:nvPr>
        </p:nvGraphicFramePr>
        <p:xfrm>
          <a:off x="966866" y="2235323"/>
          <a:ext cx="10418166" cy="3311037"/>
        </p:xfrm>
        <a:graphic>
          <a:graphicData uri="http://schemas.openxmlformats.org/drawingml/2006/table">
            <a:tbl>
              <a:tblPr firstRow="1" bandRow="1">
                <a:tableStyleId>{21E4AEA4-8DFA-4A89-87EB-49C32662AFE0}</a:tableStyleId>
              </a:tblPr>
              <a:tblGrid>
                <a:gridCol w="3472722">
                  <a:extLst>
                    <a:ext uri="{9D8B030D-6E8A-4147-A177-3AD203B41FA5}">
                      <a16:colId xmlns:a16="http://schemas.microsoft.com/office/drawing/2014/main" val="20000"/>
                    </a:ext>
                  </a:extLst>
                </a:gridCol>
                <a:gridCol w="3472722">
                  <a:extLst>
                    <a:ext uri="{9D8B030D-6E8A-4147-A177-3AD203B41FA5}">
                      <a16:colId xmlns:a16="http://schemas.microsoft.com/office/drawing/2014/main" val="20001"/>
                    </a:ext>
                  </a:extLst>
                </a:gridCol>
                <a:gridCol w="3472722">
                  <a:extLst>
                    <a:ext uri="{9D8B030D-6E8A-4147-A177-3AD203B41FA5}">
                      <a16:colId xmlns:a16="http://schemas.microsoft.com/office/drawing/2014/main" val="20002"/>
                    </a:ext>
                  </a:extLst>
                </a:gridCol>
              </a:tblGrid>
              <a:tr h="1103679">
                <a:tc>
                  <a:txBody>
                    <a:bodyPr/>
                    <a:lstStyle/>
                    <a:p>
                      <a:endParaRPr lang="zh-CN" altLang="en-US" sz="2800"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Static Analysis</a:t>
                      </a:r>
                      <a:endParaRPr lang="zh-CN" altLang="en-US" sz="2800"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Dynamic Analysis</a:t>
                      </a:r>
                      <a:endParaRPr lang="zh-CN" alt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103679">
                <a:tc>
                  <a:txBody>
                    <a:bodyPr/>
                    <a:lstStyle/>
                    <a:p>
                      <a:r>
                        <a:rPr lang="en-US" altLang="zh-CN" sz="2800" b="1" dirty="0">
                          <a:latin typeface="Times New Roman" panose="02020603050405020304" pitchFamily="18" charset="0"/>
                          <a:cs typeface="Times New Roman" panose="02020603050405020304" pitchFamily="18" charset="0"/>
                        </a:rPr>
                        <a:t>Basic Analysis</a:t>
                      </a:r>
                      <a:endParaRPr lang="zh-CN" altLang="en-US" sz="2800" b="1"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Basic Static</a:t>
                      </a:r>
                      <a:endParaRPr lang="zh-CN" altLang="en-US" sz="2800"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Basic</a:t>
                      </a:r>
                      <a:r>
                        <a:rPr lang="en-US" altLang="zh-CN" sz="2800" baseline="0" dirty="0">
                          <a:latin typeface="Times New Roman" panose="02020603050405020304" pitchFamily="18" charset="0"/>
                          <a:cs typeface="Times New Roman" panose="02020603050405020304" pitchFamily="18" charset="0"/>
                        </a:rPr>
                        <a:t> Dynamic</a:t>
                      </a:r>
                      <a:endParaRPr lang="zh-CN" alt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103679">
                <a:tc>
                  <a:txBody>
                    <a:bodyPr/>
                    <a:lstStyle/>
                    <a:p>
                      <a:r>
                        <a:rPr lang="en-US" altLang="zh-CN" sz="2800" b="1" dirty="0">
                          <a:latin typeface="Times New Roman" panose="02020603050405020304" pitchFamily="18" charset="0"/>
                          <a:cs typeface="Times New Roman" panose="02020603050405020304" pitchFamily="18" charset="0"/>
                        </a:rPr>
                        <a:t>Advanced Analysis</a:t>
                      </a:r>
                      <a:endParaRPr lang="zh-CN" altLang="en-US" sz="2800" b="1"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Advanced Static</a:t>
                      </a:r>
                      <a:endParaRPr lang="zh-CN" altLang="en-US" sz="2800"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Advanced</a:t>
                      </a:r>
                    </a:p>
                    <a:p>
                      <a:r>
                        <a:rPr lang="en-US" altLang="zh-CN" sz="2800" dirty="0">
                          <a:latin typeface="Times New Roman" panose="02020603050405020304" pitchFamily="18" charset="0"/>
                          <a:cs typeface="Times New Roman" panose="02020603050405020304" pitchFamily="18" charset="0"/>
                        </a:rPr>
                        <a:t>Dynamic</a:t>
                      </a:r>
                      <a:endParaRPr lang="zh-CN" alt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21208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Static v</a:t>
            </a:r>
            <a:r>
              <a:rPr lang="en-US" altLang="zh-CN"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Dynamic Analysis</a:t>
            </a:r>
          </a:p>
        </p:txBody>
      </p:sp>
      <p:sp>
        <p:nvSpPr>
          <p:cNvPr id="3" name="Content Placeholder 2"/>
          <p:cNvSpPr>
            <a:spLocks noGrp="1"/>
          </p:cNvSpPr>
          <p:nvPr>
            <p:ph idx="1"/>
          </p:nvPr>
        </p:nvSpPr>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Static</a:t>
            </a:r>
            <a:r>
              <a:rPr lang="en-US" sz="3200" dirty="0">
                <a:latin typeface="Times New Roman" panose="02020603050405020304" pitchFamily="18" charset="0"/>
                <a:cs typeface="Times New Roman" panose="02020603050405020304" pitchFamily="18" charset="0"/>
              </a:rPr>
              <a:t> Analysis</a:t>
            </a:r>
          </a:p>
          <a:p>
            <a:pPr lvl="1"/>
            <a:r>
              <a:rPr lang="en-US" sz="2800" dirty="0">
                <a:latin typeface="Times New Roman" panose="02020603050405020304" pitchFamily="18" charset="0"/>
                <a:cs typeface="Times New Roman" panose="02020603050405020304" pitchFamily="18" charset="0"/>
              </a:rPr>
              <a:t>Examines malware without running it</a:t>
            </a:r>
          </a:p>
          <a:p>
            <a:pPr lvl="1"/>
            <a:r>
              <a:rPr lang="en-US" sz="2800" dirty="0">
                <a:latin typeface="Times New Roman" panose="02020603050405020304" pitchFamily="18" charset="0"/>
                <a:cs typeface="Times New Roman" panose="02020603050405020304" pitchFamily="18" charset="0"/>
              </a:rPr>
              <a:t>Tools: </a:t>
            </a:r>
            <a:r>
              <a:rPr lang="en-US" sz="2800" dirty="0" err="1">
                <a:latin typeface="Times New Roman" panose="02020603050405020304" pitchFamily="18" charset="0"/>
                <a:cs typeface="Times New Roman" panose="02020603050405020304" pitchFamily="18" charset="0"/>
              </a:rPr>
              <a:t>VirusTotal</a:t>
            </a:r>
            <a:r>
              <a:rPr lang="en-US" sz="2800" dirty="0">
                <a:latin typeface="Times New Roman" panose="02020603050405020304" pitchFamily="18" charset="0"/>
                <a:cs typeface="Times New Roman" panose="02020603050405020304" pitchFamily="18" charset="0"/>
              </a:rPr>
              <a:t>, strings, a disassembler like IDA Pro</a:t>
            </a:r>
          </a:p>
          <a:p>
            <a:r>
              <a:rPr lang="en-US" sz="3200" dirty="0">
                <a:solidFill>
                  <a:srgbClr val="FF0000"/>
                </a:solidFill>
                <a:latin typeface="Times New Roman" panose="02020603050405020304" pitchFamily="18" charset="0"/>
                <a:cs typeface="Times New Roman" panose="02020603050405020304" pitchFamily="18" charset="0"/>
              </a:rPr>
              <a:t>Dynamic</a:t>
            </a:r>
            <a:r>
              <a:rPr lang="en-US" sz="3200" dirty="0">
                <a:latin typeface="Times New Roman" panose="02020603050405020304" pitchFamily="18" charset="0"/>
                <a:cs typeface="Times New Roman" panose="02020603050405020304" pitchFamily="18" charset="0"/>
              </a:rPr>
              <a:t> Analysis</a:t>
            </a:r>
          </a:p>
          <a:p>
            <a:pPr lvl="1"/>
            <a:r>
              <a:rPr lang="en-US" sz="2800" dirty="0">
                <a:latin typeface="Times New Roman" panose="02020603050405020304" pitchFamily="18" charset="0"/>
                <a:cs typeface="Times New Roman" panose="02020603050405020304" pitchFamily="18" charset="0"/>
              </a:rPr>
              <a:t>Run the malware and monitor its effect</a:t>
            </a:r>
          </a:p>
          <a:p>
            <a:pPr lvl="1"/>
            <a:r>
              <a:rPr lang="en-US" sz="2800" dirty="0">
                <a:latin typeface="Times New Roman" panose="02020603050405020304" pitchFamily="18" charset="0"/>
                <a:cs typeface="Times New Roman" panose="02020603050405020304" pitchFamily="18" charset="0"/>
              </a:rPr>
              <a:t>Use a virtual machine and take snapshots</a:t>
            </a:r>
          </a:p>
          <a:p>
            <a:pPr lvl="1"/>
            <a:r>
              <a:rPr lang="en-US" sz="2800" dirty="0">
                <a:latin typeface="Times New Roman" panose="02020603050405020304" pitchFamily="18" charset="0"/>
                <a:cs typeface="Times New Roman" panose="02020603050405020304" pitchFamily="18" charset="0"/>
              </a:rPr>
              <a:t>Tools: </a:t>
            </a:r>
            <a:r>
              <a:rPr lang="en-US" sz="2800" dirty="0" err="1">
                <a:latin typeface="Times New Roman" panose="02020603050405020304" pitchFamily="18" charset="0"/>
                <a:cs typeface="Times New Roman" panose="02020603050405020304" pitchFamily="18" charset="0"/>
              </a:rPr>
              <a:t>RegShot</a:t>
            </a:r>
            <a:r>
              <a:rPr lang="en-US" sz="2800" dirty="0">
                <a:latin typeface="Times New Roman" panose="02020603050405020304" pitchFamily="18" charset="0"/>
                <a:cs typeface="Times New Roman" panose="02020603050405020304" pitchFamily="18" charset="0"/>
              </a:rPr>
              <a:t>, Process Monitor, Process Hacker, </a:t>
            </a:r>
            <a:r>
              <a:rPr lang="en-US" sz="2800" dirty="0" err="1">
                <a:latin typeface="Times New Roman" panose="02020603050405020304" pitchFamily="18" charset="0"/>
                <a:cs typeface="Times New Roman" panose="02020603050405020304" pitchFamily="18" charset="0"/>
              </a:rPr>
              <a:t>CaptureBAT</a:t>
            </a: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RAM Analysis: </a:t>
            </a:r>
            <a:r>
              <a:rPr lang="en-US" sz="2800" dirty="0" err="1">
                <a:latin typeface="Times New Roman" panose="02020603050405020304" pitchFamily="18" charset="0"/>
                <a:cs typeface="Times New Roman" panose="02020603050405020304" pitchFamily="18" charset="0"/>
              </a:rPr>
              <a:t>Mandant</a:t>
            </a:r>
            <a:r>
              <a:rPr lang="en-US" sz="2800" dirty="0">
                <a:latin typeface="Times New Roman" panose="02020603050405020304" pitchFamily="18" charset="0"/>
                <a:cs typeface="Times New Roman" panose="02020603050405020304" pitchFamily="18" charset="0"/>
              </a:rPr>
              <a:t> Redline and Volatility</a:t>
            </a:r>
          </a:p>
        </p:txBody>
      </p:sp>
    </p:spTree>
    <p:extLst>
      <p:ext uri="{BB962C8B-B14F-4D97-AF65-F5344CB8AC3E}">
        <p14:creationId xmlns:p14="http://schemas.microsoft.com/office/powerpoint/2010/main" val="41382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Basic Analysis</a:t>
            </a:r>
          </a:p>
        </p:txBody>
      </p:sp>
      <p:sp>
        <p:nvSpPr>
          <p:cNvPr id="3" name="Content Placeholder 2"/>
          <p:cNvSpPr>
            <a:spLocks noGrp="1"/>
          </p:cNvSpPr>
          <p:nvPr>
            <p:ph idx="1"/>
          </p:nvPr>
        </p:nvSpPr>
        <p:spPr/>
        <p:txBody>
          <a:bodyPr>
            <a:normAutofit fontScale="70000" lnSpcReduction="20000"/>
          </a:bodyPr>
          <a:lstStyle/>
          <a:p>
            <a:r>
              <a:rPr lang="en-US" sz="3600" dirty="0">
                <a:latin typeface="Times New Roman" panose="02020603050405020304" pitchFamily="18" charset="0"/>
                <a:cs typeface="Times New Roman" panose="02020603050405020304" pitchFamily="18" charset="0"/>
              </a:rPr>
              <a:t>Basic static analysis</a:t>
            </a:r>
          </a:p>
          <a:p>
            <a:pPr lvl="1"/>
            <a:r>
              <a:rPr lang="en-US" sz="3200" dirty="0">
                <a:latin typeface="Times New Roman" panose="02020603050405020304" pitchFamily="18" charset="0"/>
                <a:cs typeface="Times New Roman" panose="02020603050405020304" pitchFamily="18" charset="0"/>
              </a:rPr>
              <a:t>View malware without looking at instructions</a:t>
            </a:r>
          </a:p>
          <a:p>
            <a:pPr lvl="1"/>
            <a:r>
              <a:rPr lang="en-US" sz="3200" dirty="0">
                <a:latin typeface="Times New Roman" panose="02020603050405020304" pitchFamily="18" charset="0"/>
                <a:cs typeface="Times New Roman" panose="02020603050405020304" pitchFamily="18" charset="0"/>
              </a:rPr>
              <a:t>Tools: </a:t>
            </a:r>
            <a:r>
              <a:rPr lang="en-US" sz="3200" dirty="0" err="1">
                <a:latin typeface="Times New Roman" panose="02020603050405020304" pitchFamily="18" charset="0"/>
                <a:cs typeface="Times New Roman" panose="02020603050405020304" pitchFamily="18" charset="0"/>
              </a:rPr>
              <a:t>VirusTotal</a:t>
            </a:r>
            <a:r>
              <a:rPr lang="en-US" sz="3200" dirty="0">
                <a:latin typeface="Times New Roman" panose="02020603050405020304" pitchFamily="18" charset="0"/>
                <a:cs typeface="Times New Roman" panose="02020603050405020304" pitchFamily="18" charset="0"/>
              </a:rPr>
              <a:t>, strings</a:t>
            </a:r>
          </a:p>
          <a:p>
            <a:pPr lvl="1"/>
            <a:r>
              <a:rPr lang="en-US" sz="3200" dirty="0">
                <a:latin typeface="Times New Roman" panose="02020603050405020304" pitchFamily="18" charset="0"/>
                <a:cs typeface="Times New Roman" panose="02020603050405020304" pitchFamily="18" charset="0"/>
              </a:rPr>
              <a:t>Quick and easy but fails for advanced malware and can miss important behavior</a:t>
            </a:r>
          </a:p>
          <a:p>
            <a:r>
              <a:rPr lang="en-US" sz="3600" dirty="0">
                <a:latin typeface="Times New Roman" panose="02020603050405020304" pitchFamily="18" charset="0"/>
                <a:cs typeface="Times New Roman" panose="02020603050405020304" pitchFamily="18" charset="0"/>
              </a:rPr>
              <a:t>Basic dynamic analysis</a:t>
            </a:r>
          </a:p>
          <a:p>
            <a:pPr lvl="1"/>
            <a:r>
              <a:rPr lang="en-US" sz="3200" dirty="0">
                <a:latin typeface="Times New Roman" panose="02020603050405020304" pitchFamily="18" charset="0"/>
                <a:cs typeface="Times New Roman" panose="02020603050405020304" pitchFamily="18" charset="0"/>
              </a:rPr>
              <a:t>Easy but requires a safe test environment</a:t>
            </a:r>
          </a:p>
          <a:p>
            <a:pPr lvl="1"/>
            <a:r>
              <a:rPr lang="en-US" sz="3200" dirty="0">
                <a:latin typeface="Times New Roman" panose="02020603050405020304" pitchFamily="18" charset="0"/>
                <a:cs typeface="Times New Roman" panose="02020603050405020304" pitchFamily="18" charset="0"/>
              </a:rPr>
              <a:t>Not effective on all malware</a:t>
            </a:r>
          </a:p>
        </p:txBody>
      </p:sp>
    </p:spTree>
    <p:extLst>
      <p:ext uri="{BB962C8B-B14F-4D97-AF65-F5344CB8AC3E}">
        <p14:creationId xmlns:p14="http://schemas.microsoft.com/office/powerpoint/2010/main" val="261783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Advanced Analysis</a:t>
            </a:r>
          </a:p>
        </p:txBody>
      </p:sp>
      <p:sp>
        <p:nvSpPr>
          <p:cNvPr id="3" name="Content Placeholder 2"/>
          <p:cNvSpPr>
            <a:spLocks noGrp="1"/>
          </p:cNvSpPr>
          <p:nvPr>
            <p:ph idx="1"/>
          </p:nvPr>
        </p:nvSpPr>
        <p:spPr/>
        <p:txBody>
          <a:bodyPr>
            <a:normAutofit fontScale="85000" lnSpcReduction="20000"/>
          </a:bodyPr>
          <a:lstStyle/>
          <a:p>
            <a:r>
              <a:rPr lang="en-US" sz="3600" dirty="0">
                <a:solidFill>
                  <a:srgbClr val="FF0000"/>
                </a:solidFill>
                <a:latin typeface="Times New Roman" panose="02020603050405020304" pitchFamily="18" charset="0"/>
                <a:cs typeface="Times New Roman" panose="02020603050405020304" pitchFamily="18" charset="0"/>
              </a:rPr>
              <a:t>Advanced static </a:t>
            </a:r>
            <a:r>
              <a:rPr lang="en-US" sz="3600" dirty="0">
                <a:latin typeface="Times New Roman" panose="02020603050405020304" pitchFamily="18" charset="0"/>
                <a:cs typeface="Times New Roman" panose="02020603050405020304" pitchFamily="18" charset="0"/>
              </a:rPr>
              <a:t>analysis</a:t>
            </a:r>
          </a:p>
          <a:p>
            <a:pPr lvl="1"/>
            <a:r>
              <a:rPr lang="en-US" sz="3200" dirty="0">
                <a:latin typeface="Times New Roman" panose="02020603050405020304" pitchFamily="18" charset="0"/>
                <a:cs typeface="Times New Roman" panose="02020603050405020304" pitchFamily="18" charset="0"/>
              </a:rPr>
              <a:t>Reverse-engineering with a disassembler</a:t>
            </a:r>
          </a:p>
          <a:p>
            <a:pPr lvl="1"/>
            <a:r>
              <a:rPr lang="en-US" sz="3200" dirty="0">
                <a:latin typeface="Times New Roman" panose="02020603050405020304" pitchFamily="18" charset="0"/>
                <a:cs typeface="Times New Roman" panose="02020603050405020304" pitchFamily="18" charset="0"/>
              </a:rPr>
              <a:t>Complex, requires understanding of assembly code, constructs, OS concepts</a:t>
            </a:r>
          </a:p>
          <a:p>
            <a:r>
              <a:rPr lang="en-US" sz="3600" dirty="0">
                <a:solidFill>
                  <a:srgbClr val="FF0000"/>
                </a:solidFill>
                <a:latin typeface="Times New Roman" panose="02020603050405020304" pitchFamily="18" charset="0"/>
                <a:cs typeface="Times New Roman" panose="02020603050405020304" pitchFamily="18" charset="0"/>
              </a:rPr>
              <a:t>Advanced Dynamic </a:t>
            </a:r>
            <a:r>
              <a:rPr lang="en-US" sz="3600" dirty="0">
                <a:latin typeface="Times New Roman" panose="02020603050405020304" pitchFamily="18" charset="0"/>
                <a:cs typeface="Times New Roman" panose="02020603050405020304" pitchFamily="18" charset="0"/>
              </a:rPr>
              <a:t>Analysis</a:t>
            </a:r>
          </a:p>
          <a:p>
            <a:pPr lvl="1"/>
            <a:r>
              <a:rPr lang="en-US" sz="3200" dirty="0">
                <a:latin typeface="Times New Roman" panose="02020603050405020304" pitchFamily="18" charset="0"/>
                <a:cs typeface="Times New Roman" panose="02020603050405020304" pitchFamily="18" charset="0"/>
              </a:rPr>
              <a:t>Run code in a debugger</a:t>
            </a:r>
          </a:p>
          <a:p>
            <a:pPr lvl="1"/>
            <a:r>
              <a:rPr lang="en-US" sz="3200" dirty="0">
                <a:latin typeface="Times New Roman" panose="02020603050405020304" pitchFamily="18" charset="0"/>
                <a:cs typeface="Times New Roman" panose="02020603050405020304" pitchFamily="18" charset="0"/>
              </a:rPr>
              <a:t>Examines internal state of a running malicious executable</a:t>
            </a:r>
          </a:p>
        </p:txBody>
      </p:sp>
    </p:spTree>
    <p:extLst>
      <p:ext uri="{BB962C8B-B14F-4D97-AF65-F5344CB8AC3E}">
        <p14:creationId xmlns:p14="http://schemas.microsoft.com/office/powerpoint/2010/main" val="139311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3216F75-BA48-4C0C-9E3D-D9CD18FB32A9}"/>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恶意代码分析技术包括（）</a:t>
            </a:r>
          </a:p>
        </p:txBody>
      </p:sp>
      <p:sp>
        <p:nvSpPr>
          <p:cNvPr id="7" name="文本框 6">
            <a:extLst>
              <a:ext uri="{FF2B5EF4-FFF2-40B4-BE49-F238E27FC236}">
                <a16:creationId xmlns:a16="http://schemas.microsoft.com/office/drawing/2014/main" id="{446875B2-9ADC-47C6-BC6A-C3BB4471EEB4}"/>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基本静态分析，例如</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virustotal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strings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971357DE-8B20-4AE7-A62E-FC19726A55E7}"/>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基本动态分析，例如沙箱等</a:t>
            </a:r>
          </a:p>
        </p:txBody>
      </p:sp>
      <p:sp>
        <p:nvSpPr>
          <p:cNvPr id="9" name="文本框 8">
            <a:extLst>
              <a:ext uri="{FF2B5EF4-FFF2-40B4-BE49-F238E27FC236}">
                <a16:creationId xmlns:a16="http://schemas.microsoft.com/office/drawing/2014/main" id="{5A5A4A9F-F311-48B5-801A-3621C38E89E0}"/>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高级静态分析，例如</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IDA Pro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等</a:t>
            </a:r>
          </a:p>
        </p:txBody>
      </p:sp>
      <p:sp>
        <p:nvSpPr>
          <p:cNvPr id="10" name="文本框 9">
            <a:extLst>
              <a:ext uri="{FF2B5EF4-FFF2-40B4-BE49-F238E27FC236}">
                <a16:creationId xmlns:a16="http://schemas.microsoft.com/office/drawing/2014/main" id="{6FF6E581-527A-47BA-999A-18BA7D85842C}"/>
              </a:ext>
            </a:extLst>
          </p:cNvPr>
          <p:cNvSpPr txBox="1"/>
          <p:nvPr>
            <p:custDataLst>
              <p:tags r:id="rId6"/>
            </p:custDataLst>
          </p:nvPr>
        </p:nvSpPr>
        <p:spPr>
          <a:xfrm>
            <a:off x="3352800" y="5357813"/>
            <a:ext cx="6690732"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高级动态分析，例如</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OllyDbg</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WinDbg</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等</a:t>
            </a:r>
          </a:p>
        </p:txBody>
      </p:sp>
      <p:sp>
        <p:nvSpPr>
          <p:cNvPr id="11" name="矩形 10">
            <a:extLst>
              <a:ext uri="{FF2B5EF4-FFF2-40B4-BE49-F238E27FC236}">
                <a16:creationId xmlns:a16="http://schemas.microsoft.com/office/drawing/2014/main" id="{0F1A9B22-18A3-4324-B90A-FD48925488B2}"/>
              </a:ext>
            </a:extLst>
          </p:cNvPr>
          <p:cNvSpPr>
            <a:spLocks noChangeAspect="1"/>
          </p:cNvSpPr>
          <p:nvPr>
            <p:custDataLst>
              <p:tags r:id="rId7"/>
            </p:custDataLst>
          </p:nvPr>
        </p:nvSpPr>
        <p:spPr>
          <a:xfrm>
            <a:off x="2638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486E3E19-F502-4F11-897F-FEA36C47391E}"/>
              </a:ext>
            </a:extLst>
          </p:cNvPr>
          <p:cNvSpPr>
            <a:spLocks noChangeAspect="1"/>
          </p:cNvSpPr>
          <p:nvPr>
            <p:custDataLst>
              <p:tags r:id="rId8"/>
            </p:custDataLst>
          </p:nvPr>
        </p:nvSpPr>
        <p:spPr>
          <a:xfrm>
            <a:off x="2638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4F784633-E37D-47D3-9816-6B340102678D}"/>
              </a:ext>
            </a:extLst>
          </p:cNvPr>
          <p:cNvSpPr>
            <a:spLocks noChangeAspect="1"/>
          </p:cNvSpPr>
          <p:nvPr>
            <p:custDataLst>
              <p:tags r:id="rId9"/>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B1A1C952-7B13-4173-8082-880104379325}"/>
              </a:ext>
            </a:extLst>
          </p:cNvPr>
          <p:cNvSpPr>
            <a:spLocks noChangeAspect="1"/>
          </p:cNvSpPr>
          <p:nvPr>
            <p:custDataLst>
              <p:tags r:id="rId10"/>
            </p:custDataLst>
          </p:nvPr>
        </p:nvSpPr>
        <p:spPr>
          <a:xfrm>
            <a:off x="2638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07E7A4F3-0D44-4AEE-8B4A-6FF29C12389D}"/>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098AE597-5B0B-4091-8405-7179D9E47E1F}"/>
              </a:ext>
            </a:extLst>
          </p:cNvPr>
          <p:cNvGrpSpPr/>
          <p:nvPr>
            <p:custDataLst>
              <p:tags r:id="rId12"/>
            </p:custDataLst>
          </p:nvPr>
        </p:nvGrpSpPr>
        <p:grpSpPr>
          <a:xfrm>
            <a:off x="0" y="0"/>
            <a:ext cx="9144000" cy="635000"/>
            <a:chOff x="-1524000" y="0"/>
            <a:chExt cx="9144000" cy="635000"/>
          </a:xfrm>
        </p:grpSpPr>
        <p:sp>
          <p:nvSpPr>
            <p:cNvPr id="16" name="TitleBackground">
              <a:extLst>
                <a:ext uri="{FF2B5EF4-FFF2-40B4-BE49-F238E27FC236}">
                  <a16:creationId xmlns:a16="http://schemas.microsoft.com/office/drawing/2014/main" id="{FE235378-45A3-4F62-8F06-802DDF838E88}"/>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347D3BDE-63A9-4407-B099-7CD4D0F998CD}"/>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25368395-6697-4345-9DFD-6032ED3908C3}"/>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9" name="TipText">
              <a:extLst>
                <a:ext uri="{FF2B5EF4-FFF2-40B4-BE49-F238E27FC236}">
                  <a16:creationId xmlns:a16="http://schemas.microsoft.com/office/drawing/2014/main" id="{93349EB5-1209-41BE-9E55-7C22A0470C83}"/>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B9D185B6-4D86-47BF-B549-F1AA5045EC42}"/>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527637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Types of Malware</a:t>
            </a:r>
          </a:p>
        </p:txBody>
      </p:sp>
    </p:spTree>
    <p:extLst>
      <p:ext uri="{BB962C8B-B14F-4D97-AF65-F5344CB8AC3E}">
        <p14:creationId xmlns:p14="http://schemas.microsoft.com/office/powerpoint/2010/main" val="129119397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CCFAC9C-DBC8-4C19-B2AB-8CCE5AAC3A95}"/>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有哪些恶意代码的类型？</a:t>
            </a:r>
          </a:p>
        </p:txBody>
      </p:sp>
      <p:sp>
        <p:nvSpPr>
          <p:cNvPr id="6" name="矩形: 圆角 5">
            <a:extLst>
              <a:ext uri="{FF2B5EF4-FFF2-40B4-BE49-F238E27FC236}">
                <a16:creationId xmlns:a16="http://schemas.microsoft.com/office/drawing/2014/main" id="{1DE29F97-E9E5-45F2-AAA8-CF4F13CEC4AE}"/>
              </a:ext>
            </a:extLst>
          </p:cNvPr>
          <p:cNvSpPr/>
          <p:nvPr>
            <p:custDataLst>
              <p:tags r:id="rId3"/>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AA3A0038-CDAE-42D9-A4EF-B2C2467E2304}"/>
              </a:ext>
            </a:extLst>
          </p:cNvPr>
          <p:cNvSpPr/>
          <p:nvPr>
            <p:custDataLst>
              <p:tags r:id="rId4"/>
            </p:custDataLst>
          </p:nvPr>
        </p:nvSpPr>
        <p:spPr>
          <a:xfrm>
            <a:off x="1524000" y="5849303"/>
            <a:ext cx="9144000" cy="36576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3" name="矩形 12">
            <a:extLst>
              <a:ext uri="{FF2B5EF4-FFF2-40B4-BE49-F238E27FC236}">
                <a16:creationId xmlns:a16="http://schemas.microsoft.com/office/drawing/2014/main" id="{69D0275A-B2C8-4866-B36B-41A4100082FA}"/>
              </a:ext>
            </a:extLst>
          </p:cNvPr>
          <p:cNvSpPr/>
          <p:nvPr>
            <p:custDataLst>
              <p:tags r:id="rId5"/>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8" name="文本框 17">
            <a:extLst>
              <a:ext uri="{FF2B5EF4-FFF2-40B4-BE49-F238E27FC236}">
                <a16:creationId xmlns:a16="http://schemas.microsoft.com/office/drawing/2014/main" id="{32E704FA-075E-4314-A191-4D34B9E63D84}"/>
              </a:ext>
            </a:extLst>
          </p:cNvPr>
          <p:cNvSpPr txBox="1"/>
          <p:nvPr>
            <p:custDataLst>
              <p:tags r:id="rId6"/>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19" name="文本框 18">
            <a:extLst>
              <a:ext uri="{FF2B5EF4-FFF2-40B4-BE49-F238E27FC236}">
                <a16:creationId xmlns:a16="http://schemas.microsoft.com/office/drawing/2014/main" id="{AAC1A29C-495B-487C-932A-9F871B87651A}"/>
              </a:ext>
            </a:extLst>
          </p:cNvPr>
          <p:cNvSpPr txBox="1"/>
          <p:nvPr>
            <p:custDataLst>
              <p:tags r:id="rId7"/>
            </p:custDataLst>
          </p:nvPr>
        </p:nvSpPr>
        <p:spPr>
          <a:xfrm>
            <a:off x="12827000" y="1270001"/>
            <a:ext cx="3332480" cy="1015663"/>
          </a:xfrm>
          <a:prstGeom prst="rect">
            <a:avLst/>
          </a:prstGeom>
          <a:noFill/>
        </p:spPr>
        <p:txBody>
          <a:bodyPr vert="horz" rtlCol="0" anchor="t" anchorCtr="0">
            <a:spAutoFit/>
          </a:bodyPr>
          <a:lstStyle/>
          <a:p>
            <a:pPr lvl="0"/>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病毒、蠕虫、僵尸网络、后门、木马、间谍软件、勒索软件等等</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a:extLst>
              <a:ext uri="{FF2B5EF4-FFF2-40B4-BE49-F238E27FC236}">
                <a16:creationId xmlns:a16="http://schemas.microsoft.com/office/drawing/2014/main" id="{6DB6C6DD-31FA-447A-A46B-F787821A6A81}"/>
              </a:ext>
            </a:extLst>
          </p:cNvPr>
          <p:cNvGrpSpPr/>
          <p:nvPr>
            <p:custDataLst>
              <p:tags r:id="rId8"/>
            </p:custDataLst>
          </p:nvPr>
        </p:nvGrpSpPr>
        <p:grpSpPr>
          <a:xfrm>
            <a:off x="12585700" y="0"/>
            <a:ext cx="3815080" cy="647700"/>
            <a:chOff x="9537700" y="0"/>
            <a:chExt cx="3815080" cy="647700"/>
          </a:xfrm>
        </p:grpSpPr>
        <p:sp>
          <p:nvSpPr>
            <p:cNvPr id="14" name="RemarkBack">
              <a:extLst>
                <a:ext uri="{FF2B5EF4-FFF2-40B4-BE49-F238E27FC236}">
                  <a16:creationId xmlns:a16="http://schemas.microsoft.com/office/drawing/2014/main" id="{9B669CCB-85CC-4E8B-88E6-37E30E46A5F5}"/>
                </a:ext>
              </a:extLst>
            </p:cNvPr>
            <p:cNvSpPr/>
            <p:nvPr>
              <p:custDataLst>
                <p:tags r:id="rId18"/>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markBlock">
              <a:extLst>
                <a:ext uri="{FF2B5EF4-FFF2-40B4-BE49-F238E27FC236}">
                  <a16:creationId xmlns:a16="http://schemas.microsoft.com/office/drawing/2014/main" id="{6DE75B4A-233D-4EF3-86EC-0C5E1D997B0D}"/>
                </a:ext>
              </a:extLst>
            </p:cNvPr>
            <p:cNvSpPr/>
            <p:nvPr>
              <p:custDataLst>
                <p:tags r:id="rId19"/>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TitleText">
              <a:extLst>
                <a:ext uri="{FF2B5EF4-FFF2-40B4-BE49-F238E27FC236}">
                  <a16:creationId xmlns:a16="http://schemas.microsoft.com/office/drawing/2014/main" id="{AD1BFAB1-2BD1-49F0-9605-9EDAA60B5A27}"/>
                </a:ext>
              </a:extLst>
            </p:cNvPr>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7332029A-E0C2-4971-BDB7-5068F35E6606}"/>
              </a:ext>
            </a:extLst>
          </p:cNvPr>
          <p:cNvSpPr/>
          <p:nvPr>
            <p:custDataLst>
              <p:tags r:id="rId9"/>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a:extLst>
              <a:ext uri="{FF2B5EF4-FFF2-40B4-BE49-F238E27FC236}">
                <a16:creationId xmlns:a16="http://schemas.microsoft.com/office/drawing/2014/main" id="{5750D07A-4CDF-4051-8430-D07B0A4DB5F7}"/>
              </a:ext>
            </a:extLst>
          </p:cNvPr>
          <p:cNvSpPr/>
          <p:nvPr>
            <p:custDataLst>
              <p:tags r:id="rId10"/>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a:extLst>
              <a:ext uri="{FF2B5EF4-FFF2-40B4-BE49-F238E27FC236}">
                <a16:creationId xmlns:a16="http://schemas.microsoft.com/office/drawing/2014/main" id="{2F3A499B-1CAF-44A5-BAC7-3AB4844B0B3A}"/>
              </a:ext>
            </a:extLst>
          </p:cNvPr>
          <p:cNvSpPr txBox="1"/>
          <p:nvPr>
            <p:custDataLst>
              <p:tags r:id="rId11"/>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1" name="组合 10">
            <a:extLst>
              <a:ext uri="{FF2B5EF4-FFF2-40B4-BE49-F238E27FC236}">
                <a16:creationId xmlns:a16="http://schemas.microsoft.com/office/drawing/2014/main" id="{F9C4AE4A-866D-4AB4-B32F-A0D4EE0FDA73}"/>
              </a:ext>
            </a:extLst>
          </p:cNvPr>
          <p:cNvGrpSpPr/>
          <p:nvPr>
            <p:custDataLst>
              <p:tags r:id="rId12"/>
            </p:custDataLst>
          </p:nvPr>
        </p:nvGrpSpPr>
        <p:grpSpPr>
          <a:xfrm>
            <a:off x="0" y="0"/>
            <a:ext cx="9144000" cy="635000"/>
            <a:chOff x="-1524000" y="0"/>
            <a:chExt cx="9144000" cy="635000"/>
          </a:xfrm>
        </p:grpSpPr>
        <p:sp>
          <p:nvSpPr>
            <p:cNvPr id="7" name="TitleBackground">
              <a:extLst>
                <a:ext uri="{FF2B5EF4-FFF2-40B4-BE49-F238E27FC236}">
                  <a16:creationId xmlns:a16="http://schemas.microsoft.com/office/drawing/2014/main" id="{51E9F6F2-7232-4FDD-9348-448ABB74429D}"/>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a:extLst>
                <a:ext uri="{FF2B5EF4-FFF2-40B4-BE49-F238E27FC236}">
                  <a16:creationId xmlns:a16="http://schemas.microsoft.com/office/drawing/2014/main" id="{3AF9D6F1-792F-4644-88C3-C5D57346C5C3}"/>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a:extLst>
                <a:ext uri="{FF2B5EF4-FFF2-40B4-BE49-F238E27FC236}">
                  <a16:creationId xmlns:a16="http://schemas.microsoft.com/office/drawing/2014/main" id="{C5E1EF2C-5EE4-45EE-A50C-4B131D839DCC}"/>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0" name="TipText">
              <a:extLst>
                <a:ext uri="{FF2B5EF4-FFF2-40B4-BE49-F238E27FC236}">
                  <a16:creationId xmlns:a16="http://schemas.microsoft.com/office/drawing/2014/main" id="{1EC33F50-56EA-48A3-98F9-91406F69FBFA}"/>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3CB6CA5A-AF77-43EC-AF48-6CFF160F994B}"/>
              </a:ext>
            </a:extLst>
          </p:cNvPr>
          <p:cNvPicPr>
            <a:picLocks/>
          </p:cNvPicPr>
          <p:nvPr>
            <p:custDataLst>
              <p:tags r:id="rId13"/>
            </p:custDataLst>
          </p:nvPr>
        </p:nvPicPr>
        <p:blipFill>
          <a:blip r:embed="rId23"/>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151036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Types of Malware</a:t>
            </a:r>
          </a:p>
        </p:txBody>
      </p:sp>
      <p:sp>
        <p:nvSpPr>
          <p:cNvPr id="3" name="Content Placeholder 2"/>
          <p:cNvSpPr>
            <a:spLocks noGrp="1"/>
          </p:cNvSpPr>
          <p:nvPr>
            <p:ph idx="1"/>
          </p:nvPr>
        </p:nvSpPr>
        <p:spPr/>
        <p:txBody>
          <a:bodyPr>
            <a:normAutofit fontScale="92500" lnSpcReduction="20000"/>
          </a:bodyPr>
          <a:lstStyle/>
          <a:p>
            <a:r>
              <a:rPr lang="en-US" sz="2800" dirty="0">
                <a:solidFill>
                  <a:srgbClr val="FF0000"/>
                </a:solidFill>
                <a:latin typeface="Times New Roman" panose="02020603050405020304" pitchFamily="18" charset="0"/>
                <a:cs typeface="Times New Roman" panose="02020603050405020304" pitchFamily="18" charset="0"/>
              </a:rPr>
              <a:t>Backdoor</a:t>
            </a:r>
          </a:p>
          <a:p>
            <a:pPr lvl="1"/>
            <a:r>
              <a:rPr lang="en-US" sz="2400" dirty="0">
                <a:latin typeface="Times New Roman" panose="02020603050405020304" pitchFamily="18" charset="0"/>
                <a:cs typeface="Times New Roman" panose="02020603050405020304" pitchFamily="18" charset="0"/>
              </a:rPr>
              <a:t>Allows attacker to control the system</a:t>
            </a:r>
            <a:r>
              <a:rPr lang="zh-CN" alt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r>
              <a:rPr lang="en-US" sz="2800" dirty="0">
                <a:solidFill>
                  <a:srgbClr val="FF0000"/>
                </a:solidFill>
                <a:latin typeface="Times New Roman" panose="02020603050405020304" pitchFamily="18" charset="0"/>
                <a:cs typeface="Times New Roman" panose="02020603050405020304" pitchFamily="18" charset="0"/>
              </a:rPr>
              <a:t>Botnet</a:t>
            </a:r>
          </a:p>
          <a:p>
            <a:pPr lvl="1"/>
            <a:r>
              <a:rPr lang="en-US" sz="2400" dirty="0">
                <a:latin typeface="Times New Roman" panose="02020603050405020304" pitchFamily="18" charset="0"/>
                <a:cs typeface="Times New Roman" panose="02020603050405020304" pitchFamily="18" charset="0"/>
              </a:rPr>
              <a:t>All infected computers receive instructions from the same Command-and-Control (C&amp;C) server</a:t>
            </a:r>
          </a:p>
          <a:p>
            <a:r>
              <a:rPr lang="en-US" sz="2800" dirty="0">
                <a:solidFill>
                  <a:srgbClr val="FF0000"/>
                </a:solidFill>
                <a:latin typeface="Times New Roman" panose="02020603050405020304" pitchFamily="18" charset="0"/>
                <a:cs typeface="Times New Roman" panose="02020603050405020304" pitchFamily="18" charset="0"/>
              </a:rPr>
              <a:t>Downloader</a:t>
            </a:r>
          </a:p>
          <a:p>
            <a:pPr lvl="1"/>
            <a:r>
              <a:rPr lang="en-US" sz="2400" dirty="0">
                <a:latin typeface="Times New Roman" panose="02020603050405020304" pitchFamily="18" charset="0"/>
                <a:cs typeface="Times New Roman" panose="02020603050405020304" pitchFamily="18" charset="0"/>
              </a:rPr>
              <a:t>Malicious code that exists only to download other malicious code</a:t>
            </a:r>
          </a:p>
          <a:p>
            <a:pPr lvl="1"/>
            <a:r>
              <a:rPr lang="en-US" sz="2400" dirty="0">
                <a:latin typeface="Times New Roman" panose="02020603050405020304" pitchFamily="18" charset="0"/>
                <a:cs typeface="Times New Roman" panose="02020603050405020304" pitchFamily="18" charset="0"/>
              </a:rPr>
              <a:t>Used when attacker first gains access</a:t>
            </a:r>
          </a:p>
        </p:txBody>
      </p:sp>
    </p:spTree>
    <p:extLst>
      <p:ext uri="{BB962C8B-B14F-4D97-AF65-F5344CB8AC3E}">
        <p14:creationId xmlns:p14="http://schemas.microsoft.com/office/powerpoint/2010/main" val="176490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67492"/>
            <a:ext cx="10515600" cy="1325563"/>
          </a:xfrm>
        </p:spPr>
        <p:txBody>
          <a:bodyPr/>
          <a:lstStyle/>
          <a:p>
            <a:pPr algn="ctr"/>
            <a:r>
              <a:rPr kumimoji="1" lang="en-US" altLang="zh-CN" dirty="0">
                <a:latin typeface="Times New Roman" panose="02020603050405020304" pitchFamily="18" charset="0"/>
                <a:cs typeface="Times New Roman" panose="02020603050405020304" pitchFamily="18" charset="0"/>
              </a:rPr>
              <a:t>Textbook</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983896" y="2323245"/>
            <a:ext cx="5783495" cy="2964372"/>
          </a:xfrm>
        </p:spPr>
        <p:txBody>
          <a:bodyPr>
            <a:normAutofit/>
          </a:bodyPr>
          <a:lstStyle/>
          <a:p>
            <a:pPr indent="0">
              <a:lnSpc>
                <a:spcPct val="150000"/>
              </a:lnSpc>
            </a:pPr>
            <a:r>
              <a:rPr lang="en-US" altLang="zh-CN" sz="2800" dirty="0">
                <a:latin typeface="Times New Roman" panose="02020603050405020304" pitchFamily="18" charset="0"/>
                <a:cs typeface="Times New Roman" panose="02020603050405020304" pitchFamily="18" charset="0"/>
              </a:rPr>
              <a:t>Practical Malware Analysis: The Hands-On Guide to Dissecting Malicious Software</a:t>
            </a:r>
          </a:p>
          <a:p>
            <a:pPr lvl="1" indent="0">
              <a:lnSpc>
                <a:spcPct val="150000"/>
              </a:lnSpc>
            </a:pPr>
            <a:r>
              <a:rPr lang="en-US" altLang="zh-CN" sz="2400" dirty="0">
                <a:latin typeface="Times New Roman" panose="02020603050405020304" pitchFamily="18" charset="0"/>
                <a:cs typeface="Times New Roman" panose="02020603050405020304" pitchFamily="18" charset="0"/>
              </a:rPr>
              <a:t>Michael Sikorski and Andrew </a:t>
            </a:r>
            <a:r>
              <a:rPr lang="en-US" altLang="zh-CN" sz="2400" dirty="0" err="1">
                <a:latin typeface="Times New Roman" panose="02020603050405020304" pitchFamily="18" charset="0"/>
                <a:cs typeface="Times New Roman" panose="02020603050405020304" pitchFamily="18" charset="0"/>
              </a:rPr>
              <a:t>Honig</a:t>
            </a:r>
            <a:endParaRPr lang="en-US" altLang="zh-CN" sz="2400" dirty="0">
              <a:latin typeface="Times New Roman" panose="02020603050405020304" pitchFamily="18" charset="0"/>
              <a:cs typeface="Times New Roman" panose="02020603050405020304" pitchFamily="18" charset="0"/>
            </a:endParaRPr>
          </a:p>
          <a:p>
            <a:pPr lvl="1"/>
            <a:endParaRPr kumimoji="1"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2245754" y="2154115"/>
            <a:ext cx="2567370" cy="3393831"/>
          </a:xfrm>
          <a:prstGeom prst="rect">
            <a:avLst/>
          </a:prstGeom>
        </p:spPr>
      </p:pic>
    </p:spTree>
    <p:extLst>
      <p:ext uri="{BB962C8B-B14F-4D97-AF65-F5344CB8AC3E}">
        <p14:creationId xmlns:p14="http://schemas.microsoft.com/office/powerpoint/2010/main" val="1671386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9977"/>
            <a:ext cx="10515600" cy="1325563"/>
          </a:xfrm>
        </p:spPr>
        <p:txBody>
          <a:bodyPr/>
          <a:lstStyle/>
          <a:p>
            <a:pPr algn="ctr"/>
            <a:r>
              <a:rPr lang="en-US" dirty="0">
                <a:latin typeface="Times New Roman" panose="02020603050405020304" pitchFamily="18" charset="0"/>
                <a:cs typeface="Times New Roman" panose="02020603050405020304" pitchFamily="18" charset="0"/>
              </a:rPr>
              <a:t>Types of Malware</a:t>
            </a:r>
          </a:p>
        </p:txBody>
      </p:sp>
      <p:sp>
        <p:nvSpPr>
          <p:cNvPr id="3" name="Content Placeholder 2"/>
          <p:cNvSpPr>
            <a:spLocks noGrp="1"/>
          </p:cNvSpPr>
          <p:nvPr>
            <p:ph idx="1"/>
          </p:nvPr>
        </p:nvSpPr>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Information-stealing malware</a:t>
            </a:r>
          </a:p>
          <a:p>
            <a:pPr lvl="1"/>
            <a:r>
              <a:rPr lang="en-US" sz="2800" dirty="0">
                <a:latin typeface="Times New Roman" panose="02020603050405020304" pitchFamily="18" charset="0"/>
                <a:cs typeface="Times New Roman" panose="02020603050405020304" pitchFamily="18" charset="0"/>
              </a:rPr>
              <a:t>Sniffers, </a:t>
            </a:r>
            <a:r>
              <a:rPr lang="en-US" sz="2800" dirty="0" err="1">
                <a:latin typeface="Times New Roman" panose="02020603050405020304" pitchFamily="18" charset="0"/>
                <a:cs typeface="Times New Roman" panose="02020603050405020304" pitchFamily="18" charset="0"/>
              </a:rPr>
              <a:t>keyloggers</a:t>
            </a:r>
            <a:r>
              <a:rPr lang="en-US" sz="2800" dirty="0">
                <a:latin typeface="Times New Roman" panose="02020603050405020304" pitchFamily="18" charset="0"/>
                <a:cs typeface="Times New Roman" panose="02020603050405020304" pitchFamily="18" charset="0"/>
              </a:rPr>
              <a:t>, password hash grabbers</a:t>
            </a:r>
          </a:p>
          <a:p>
            <a:r>
              <a:rPr lang="en-US" sz="3200" dirty="0">
                <a:solidFill>
                  <a:srgbClr val="FF0000"/>
                </a:solidFill>
                <a:latin typeface="Times New Roman" panose="02020603050405020304" pitchFamily="18" charset="0"/>
                <a:cs typeface="Times New Roman" panose="02020603050405020304" pitchFamily="18" charset="0"/>
              </a:rPr>
              <a:t>Launcher</a:t>
            </a:r>
          </a:p>
          <a:p>
            <a:pPr lvl="1"/>
            <a:r>
              <a:rPr lang="en-US" sz="2800" dirty="0">
                <a:latin typeface="Times New Roman" panose="02020603050405020304" pitchFamily="18" charset="0"/>
                <a:cs typeface="Times New Roman" panose="02020603050405020304" pitchFamily="18" charset="0"/>
              </a:rPr>
              <a:t>Malicious program used to launch other malicious programs</a:t>
            </a:r>
          </a:p>
          <a:p>
            <a:pPr lvl="1"/>
            <a:r>
              <a:rPr lang="en-US" sz="2800" dirty="0">
                <a:latin typeface="Times New Roman" panose="02020603050405020304" pitchFamily="18" charset="0"/>
                <a:cs typeface="Times New Roman" panose="02020603050405020304" pitchFamily="18" charset="0"/>
              </a:rPr>
              <a:t>Often uses nontraditional techniques to ensure stealth or greater access to a system</a:t>
            </a:r>
          </a:p>
          <a:p>
            <a:r>
              <a:rPr lang="en-US" sz="3200" dirty="0">
                <a:solidFill>
                  <a:srgbClr val="FF0000"/>
                </a:solidFill>
                <a:latin typeface="Times New Roman" panose="02020603050405020304" pitchFamily="18" charset="0"/>
                <a:cs typeface="Times New Roman" panose="02020603050405020304" pitchFamily="18" charset="0"/>
              </a:rPr>
              <a:t>Rootkit</a:t>
            </a:r>
          </a:p>
          <a:p>
            <a:pPr lvl="1"/>
            <a:r>
              <a:rPr lang="en-US" sz="2800" dirty="0">
                <a:latin typeface="Times New Roman" panose="02020603050405020304" pitchFamily="18" charset="0"/>
                <a:cs typeface="Times New Roman" panose="02020603050405020304" pitchFamily="18" charset="0"/>
              </a:rPr>
              <a:t>Malware that conceals the existence of other code</a:t>
            </a:r>
          </a:p>
          <a:p>
            <a:pPr lvl="1"/>
            <a:r>
              <a:rPr lang="en-US" sz="2800" dirty="0">
                <a:latin typeface="Times New Roman" panose="02020603050405020304" pitchFamily="18" charset="0"/>
                <a:cs typeface="Times New Roman" panose="02020603050405020304" pitchFamily="18" charset="0"/>
              </a:rPr>
              <a:t>Usually paired with a backdoor</a:t>
            </a:r>
          </a:p>
        </p:txBody>
      </p:sp>
    </p:spTree>
    <p:extLst>
      <p:ext uri="{BB962C8B-B14F-4D97-AF65-F5344CB8AC3E}">
        <p14:creationId xmlns:p14="http://schemas.microsoft.com/office/powerpoint/2010/main" val="377471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1325563"/>
          </a:xfrm>
        </p:spPr>
        <p:txBody>
          <a:bodyPr/>
          <a:lstStyle/>
          <a:p>
            <a:pPr algn="ctr"/>
            <a:r>
              <a:rPr lang="en-US" dirty="0">
                <a:latin typeface="Times New Roman" panose="02020603050405020304" pitchFamily="18" charset="0"/>
                <a:cs typeface="Times New Roman" panose="02020603050405020304" pitchFamily="18" charset="0"/>
              </a:rPr>
              <a:t>Types of Malware</a:t>
            </a:r>
          </a:p>
        </p:txBody>
      </p:sp>
      <p:sp>
        <p:nvSpPr>
          <p:cNvPr id="3" name="Content Placeholder 2"/>
          <p:cNvSpPr>
            <a:spLocks noGrp="1"/>
          </p:cNvSpPr>
          <p:nvPr>
            <p:ph idx="1"/>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Scareware</a:t>
            </a:r>
          </a:p>
          <a:p>
            <a:pPr lvl="1"/>
            <a:r>
              <a:rPr lang="en-US" sz="2800" dirty="0">
                <a:latin typeface="Times New Roman" panose="02020603050405020304" pitchFamily="18" charset="0"/>
                <a:cs typeface="Times New Roman" panose="02020603050405020304" pitchFamily="18" charset="0"/>
              </a:rPr>
              <a:t>Frightens user into buying something</a:t>
            </a:r>
          </a:p>
        </p:txBody>
      </p:sp>
      <p:pic>
        <p:nvPicPr>
          <p:cNvPr id="4" name="Picture 3" descr="Screen Shot 2013-08-16 at 11.35.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721" y="2911713"/>
            <a:ext cx="5986558" cy="3406615"/>
          </a:xfrm>
          <a:prstGeom prst="rect">
            <a:avLst/>
          </a:prstGeom>
          <a:ln>
            <a:solidFill>
              <a:srgbClr val="4F81BD"/>
            </a:solidFill>
          </a:ln>
        </p:spPr>
      </p:pic>
    </p:spTree>
    <p:extLst>
      <p:ext uri="{BB962C8B-B14F-4D97-AF65-F5344CB8AC3E}">
        <p14:creationId xmlns:p14="http://schemas.microsoft.com/office/powerpoint/2010/main" val="377471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1871"/>
            <a:ext cx="10515600" cy="1325563"/>
          </a:xfrm>
        </p:spPr>
        <p:txBody>
          <a:bodyPr/>
          <a:lstStyle/>
          <a:p>
            <a:pPr algn="ctr"/>
            <a:r>
              <a:rPr lang="en-US" dirty="0">
                <a:latin typeface="Times New Roman" panose="02020603050405020304" pitchFamily="18" charset="0"/>
                <a:cs typeface="Times New Roman" panose="02020603050405020304" pitchFamily="18" charset="0"/>
              </a:rPr>
              <a:t>Types of Malware</a:t>
            </a:r>
          </a:p>
        </p:txBody>
      </p:sp>
      <p:sp>
        <p:nvSpPr>
          <p:cNvPr id="3" name="Content Placeholder 2"/>
          <p:cNvSpPr>
            <a:spLocks noGrp="1"/>
          </p:cNvSpPr>
          <p:nvPr>
            <p:ph idx="1"/>
          </p:nvPr>
        </p:nvSpPr>
        <p:spPr>
          <a:xfrm>
            <a:off x="838200" y="1720694"/>
            <a:ext cx="10515600" cy="4351338"/>
          </a:xfrm>
        </p:spPr>
        <p:txBody>
          <a:bodyPr>
            <a:normAutofit fontScale="77500" lnSpcReduction="20000"/>
          </a:bodyPr>
          <a:lstStyle/>
          <a:p>
            <a:r>
              <a:rPr lang="en-US" sz="3600" dirty="0">
                <a:solidFill>
                  <a:srgbClr val="FF0000"/>
                </a:solidFill>
                <a:latin typeface="Times New Roman" panose="02020603050405020304" pitchFamily="18" charset="0"/>
                <a:cs typeface="Times New Roman" panose="02020603050405020304" pitchFamily="18" charset="0"/>
              </a:rPr>
              <a:t>Spam</a:t>
            </a:r>
            <a:r>
              <a:rPr lang="en-US" sz="3600" dirty="0">
                <a:latin typeface="Times New Roman" panose="02020603050405020304" pitchFamily="18" charset="0"/>
                <a:cs typeface="Times New Roman" panose="02020603050405020304" pitchFamily="18" charset="0"/>
              </a:rPr>
              <a:t>-sending malware</a:t>
            </a:r>
          </a:p>
          <a:p>
            <a:pPr lvl="1"/>
            <a:r>
              <a:rPr lang="en-US" sz="3200" dirty="0">
                <a:latin typeface="Times New Roman" panose="02020603050405020304" pitchFamily="18" charset="0"/>
                <a:cs typeface="Times New Roman" panose="02020603050405020304" pitchFamily="18" charset="0"/>
              </a:rPr>
              <a:t>Attacker rents machine to spammers</a:t>
            </a:r>
          </a:p>
          <a:p>
            <a:r>
              <a:rPr lang="en-US" sz="3600" dirty="0">
                <a:solidFill>
                  <a:srgbClr val="FF0000"/>
                </a:solidFill>
                <a:latin typeface="Times New Roman" panose="02020603050405020304" pitchFamily="18" charset="0"/>
                <a:cs typeface="Times New Roman" panose="02020603050405020304" pitchFamily="18" charset="0"/>
              </a:rPr>
              <a:t>Worms</a:t>
            </a:r>
            <a:r>
              <a:rPr lang="en-US" sz="3600" dirty="0">
                <a:latin typeface="Times New Roman" panose="02020603050405020304" pitchFamily="18" charset="0"/>
                <a:cs typeface="Times New Roman" panose="02020603050405020304" pitchFamily="18" charset="0"/>
              </a:rPr>
              <a:t> or </a:t>
            </a:r>
            <a:r>
              <a:rPr lang="en-US" sz="3600" dirty="0">
                <a:solidFill>
                  <a:srgbClr val="FF0000"/>
                </a:solidFill>
                <a:latin typeface="Times New Roman" panose="02020603050405020304" pitchFamily="18" charset="0"/>
                <a:cs typeface="Times New Roman" panose="02020603050405020304" pitchFamily="18" charset="0"/>
              </a:rPr>
              <a:t>viruses</a:t>
            </a:r>
          </a:p>
          <a:p>
            <a:pPr lvl="1"/>
            <a:r>
              <a:rPr lang="en-US" sz="3200" dirty="0">
                <a:latin typeface="Times New Roman" panose="02020603050405020304" pitchFamily="18" charset="0"/>
                <a:cs typeface="Times New Roman" panose="02020603050405020304" pitchFamily="18" charset="0"/>
              </a:rPr>
              <a:t>Malicious code that can copy itself and infect additional computers</a:t>
            </a:r>
          </a:p>
          <a:p>
            <a:r>
              <a:rPr lang="en-US" sz="3600" dirty="0">
                <a:solidFill>
                  <a:srgbClr val="FF0000"/>
                </a:solidFill>
                <a:latin typeface="Times New Roman" panose="02020603050405020304" pitchFamily="18" charset="0"/>
                <a:cs typeface="Times New Roman" panose="02020603050405020304" pitchFamily="18" charset="0"/>
              </a:rPr>
              <a:t>Ransomware</a:t>
            </a:r>
          </a:p>
          <a:p>
            <a:pPr lvl="1"/>
            <a:r>
              <a:rPr lang="en-US" sz="3200" dirty="0">
                <a:latin typeface="Times New Roman" panose="02020603050405020304" pitchFamily="18" charset="0"/>
                <a:cs typeface="Times New Roman" panose="02020603050405020304" pitchFamily="18" charset="0"/>
              </a:rPr>
              <a:t>encrypt victim's data as hostage</a:t>
            </a:r>
          </a:p>
          <a:p>
            <a:pPr lvl="1"/>
            <a:r>
              <a:rPr lang="en-US" sz="3200" dirty="0">
                <a:latin typeface="Times New Roman" panose="02020603050405020304" pitchFamily="18" charset="0"/>
                <a:cs typeface="Times New Roman" panose="02020603050405020304" pitchFamily="18" charset="0"/>
              </a:rPr>
              <a:t>ask for ransom to recover the data</a:t>
            </a:r>
          </a:p>
          <a:p>
            <a:pPr lvl="1"/>
            <a:endParaRPr lang="en-US" dirty="0"/>
          </a:p>
        </p:txBody>
      </p:sp>
    </p:spTree>
    <p:extLst>
      <p:ext uri="{BB962C8B-B14F-4D97-AF65-F5344CB8AC3E}">
        <p14:creationId xmlns:p14="http://schemas.microsoft.com/office/powerpoint/2010/main" val="225008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a:latin typeface="Times New Roman" panose="02020603050405020304" pitchFamily="18" charset="0"/>
                <a:cs typeface="Times New Roman" panose="02020603050405020304" pitchFamily="18" charset="0"/>
              </a:rPr>
              <a:t>Types of Malware</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77500" lnSpcReduction="20000"/>
          </a:bodyPr>
          <a:lstStyle/>
          <a:p>
            <a:r>
              <a:rPr kumimoji="1" lang="en-US" altLang="zh-CN" sz="3200" dirty="0">
                <a:latin typeface="Times New Roman" panose="02020603050405020304" pitchFamily="18" charset="0"/>
                <a:cs typeface="Times New Roman" panose="02020603050405020304" pitchFamily="18" charset="0"/>
              </a:rPr>
              <a:t>Backdoor: remote access</a:t>
            </a:r>
          </a:p>
          <a:p>
            <a:r>
              <a:rPr kumimoji="1" lang="en-US" altLang="zh-CN" sz="3200" dirty="0">
                <a:latin typeface="Times New Roman" panose="02020603050405020304" pitchFamily="18" charset="0"/>
                <a:cs typeface="Times New Roman" panose="02020603050405020304" pitchFamily="18" charset="0"/>
              </a:rPr>
              <a:t>Botnet: a army</a:t>
            </a:r>
          </a:p>
          <a:p>
            <a:r>
              <a:rPr kumimoji="1" lang="en-US" altLang="zh-CN" sz="3200" dirty="0">
                <a:latin typeface="Times New Roman" panose="02020603050405020304" pitchFamily="18" charset="0"/>
                <a:cs typeface="Times New Roman" panose="02020603050405020304" pitchFamily="18" charset="0"/>
              </a:rPr>
              <a:t>Downloader: install other malware</a:t>
            </a:r>
          </a:p>
          <a:p>
            <a:r>
              <a:rPr kumimoji="1" lang="en-US" altLang="zh-CN" sz="3200" dirty="0" err="1">
                <a:latin typeface="Times New Roman" panose="02020603050405020304" pitchFamily="18" charset="0"/>
                <a:cs typeface="Times New Roman" panose="02020603050405020304" pitchFamily="18" charset="0"/>
              </a:rPr>
              <a:t>Lancher</a:t>
            </a:r>
            <a:r>
              <a:rPr kumimoji="1" lang="en-US" altLang="zh-CN" sz="3200" dirty="0">
                <a:latin typeface="Times New Roman" panose="02020603050405020304" pitchFamily="18" charset="0"/>
                <a:cs typeface="Times New Roman" panose="02020603050405020304" pitchFamily="18" charset="0"/>
              </a:rPr>
              <a:t>: run other malware</a:t>
            </a:r>
          </a:p>
          <a:p>
            <a:r>
              <a:rPr kumimoji="1" lang="en-US" altLang="zh-CN" sz="3200" dirty="0">
                <a:latin typeface="Times New Roman" panose="02020603050405020304" pitchFamily="18" charset="0"/>
                <a:cs typeface="Times New Roman" panose="02020603050405020304" pitchFamily="18" charset="0"/>
              </a:rPr>
              <a:t>Rootkit: conceal malware</a:t>
            </a:r>
          </a:p>
          <a:p>
            <a:r>
              <a:rPr kumimoji="1" lang="en-US" altLang="zh-CN" sz="3200" dirty="0">
                <a:latin typeface="Times New Roman" panose="02020603050405020304" pitchFamily="18" charset="0"/>
                <a:cs typeface="Times New Roman" panose="02020603050405020304" pitchFamily="18" charset="0"/>
              </a:rPr>
              <a:t>Worm or Virus: recruit new machines</a:t>
            </a:r>
          </a:p>
          <a:p>
            <a:r>
              <a:rPr kumimoji="1" lang="en-US" altLang="zh-CN" sz="3200" dirty="0">
                <a:latin typeface="Times New Roman" panose="02020603050405020304" pitchFamily="18" charset="0"/>
                <a:cs typeface="Times New Roman" panose="02020603050405020304" pitchFamily="18" charset="0"/>
              </a:rPr>
              <a:t>Trojan or Ransomware: make money</a:t>
            </a: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988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479" y="663575"/>
            <a:ext cx="10515600" cy="1325563"/>
          </a:xfrm>
        </p:spPr>
        <p:txBody>
          <a:bodyPr/>
          <a:lstStyle/>
          <a:p>
            <a:pPr algn="ctr"/>
            <a:r>
              <a:rPr lang="en-US" dirty="0">
                <a:latin typeface="Times New Roman" panose="02020603050405020304" pitchFamily="18" charset="0"/>
                <a:cs typeface="Times New Roman" panose="02020603050405020304" pitchFamily="18" charset="0"/>
              </a:rPr>
              <a:t>Mass v</a:t>
            </a:r>
            <a:r>
              <a:rPr lang="en-US" altLang="zh-CN"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Targeted Malware </a:t>
            </a:r>
          </a:p>
        </p:txBody>
      </p:sp>
      <p:sp>
        <p:nvSpPr>
          <p:cNvPr id="3" name="Content Placeholder 2"/>
          <p:cNvSpPr>
            <a:spLocks noGrp="1"/>
          </p:cNvSpPr>
          <p:nvPr>
            <p:ph idx="1"/>
          </p:nvPr>
        </p:nvSpPr>
        <p:spPr>
          <a:xfrm>
            <a:off x="2135189" y="1989138"/>
            <a:ext cx="7882181" cy="4868862"/>
          </a:xfrm>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Mass malware</a:t>
            </a:r>
          </a:p>
          <a:p>
            <a:pPr lvl="1"/>
            <a:r>
              <a:rPr lang="en-US" sz="2800" dirty="0">
                <a:latin typeface="Times New Roman" panose="02020603050405020304" pitchFamily="18" charset="0"/>
                <a:cs typeface="Times New Roman" panose="02020603050405020304" pitchFamily="18" charset="0"/>
              </a:rPr>
              <a:t>Intended to infect as many machines as possible</a:t>
            </a:r>
          </a:p>
          <a:p>
            <a:pPr lvl="1"/>
            <a:r>
              <a:rPr lang="en-US" sz="2800" dirty="0">
                <a:latin typeface="Times New Roman" panose="02020603050405020304" pitchFamily="18" charset="0"/>
                <a:cs typeface="Times New Roman" panose="02020603050405020304" pitchFamily="18" charset="0"/>
              </a:rPr>
              <a:t>Most common type</a:t>
            </a:r>
          </a:p>
          <a:p>
            <a:r>
              <a:rPr lang="en-US" sz="3200" dirty="0">
                <a:solidFill>
                  <a:srgbClr val="FF0000"/>
                </a:solidFill>
                <a:latin typeface="Times New Roman" panose="02020603050405020304" pitchFamily="18" charset="0"/>
                <a:cs typeface="Times New Roman" panose="02020603050405020304" pitchFamily="18" charset="0"/>
              </a:rPr>
              <a:t>Targeted malware</a:t>
            </a:r>
            <a:r>
              <a:rPr lang="zh-CN" altLang="en-US" sz="3200" dirty="0">
                <a:solidFill>
                  <a:srgbClr val="FF0000"/>
                </a:solidFill>
                <a:latin typeface="Times New Roman" panose="02020603050405020304" pitchFamily="18" charset="0"/>
                <a:cs typeface="Times New Roman" panose="02020603050405020304" pitchFamily="18" charset="0"/>
              </a:rPr>
              <a:t> （</a:t>
            </a:r>
            <a:r>
              <a:rPr lang="en-US" altLang="zh-CN" sz="3200" dirty="0">
                <a:solidFill>
                  <a:srgbClr val="FF0000"/>
                </a:solidFill>
                <a:latin typeface="Times New Roman" panose="02020603050405020304" pitchFamily="18" charset="0"/>
                <a:cs typeface="Times New Roman" panose="02020603050405020304" pitchFamily="18" charset="0"/>
              </a:rPr>
              <a:t>APT</a:t>
            </a:r>
            <a:r>
              <a:rPr lang="zh-CN" altLang="en-US" sz="3200" dirty="0">
                <a:solidFill>
                  <a:srgbClr val="FF0000"/>
                </a:solidFill>
                <a:latin typeface="Times New Roman" panose="02020603050405020304" pitchFamily="18" charset="0"/>
                <a:cs typeface="Times New Roman" panose="02020603050405020304" pitchFamily="18" charset="0"/>
              </a:rPr>
              <a:t>）</a:t>
            </a:r>
            <a:endParaRPr lang="en-US" sz="3200" dirty="0">
              <a:solidFill>
                <a:srgbClr val="FF0000"/>
              </a:solidFill>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Tailored to a specific target</a:t>
            </a:r>
          </a:p>
          <a:p>
            <a:pPr lvl="1"/>
            <a:r>
              <a:rPr lang="en-US" sz="2800" dirty="0">
                <a:latin typeface="Times New Roman" panose="02020603050405020304" pitchFamily="18" charset="0"/>
                <a:cs typeface="Times New Roman" panose="02020603050405020304" pitchFamily="18" charset="0"/>
              </a:rPr>
              <a:t>Very difficult to detect, prevent, and remove</a:t>
            </a:r>
          </a:p>
          <a:p>
            <a:pPr lvl="1"/>
            <a:r>
              <a:rPr lang="en-US" sz="2800" dirty="0">
                <a:latin typeface="Times New Roman" panose="02020603050405020304" pitchFamily="18" charset="0"/>
                <a:cs typeface="Times New Roman" panose="02020603050405020304" pitchFamily="18" charset="0"/>
              </a:rPr>
              <a:t>Requires advanced analysis</a:t>
            </a:r>
          </a:p>
          <a:p>
            <a:pPr lvl="1"/>
            <a:r>
              <a:rPr lang="en-US" sz="2800" dirty="0">
                <a:latin typeface="Times New Roman" panose="02020603050405020304" pitchFamily="18" charset="0"/>
                <a:cs typeface="Times New Roman" panose="02020603050405020304" pitchFamily="18" charset="0"/>
              </a:rPr>
              <a:t>Ex: </a:t>
            </a:r>
            <a:r>
              <a:rPr lang="en-US" sz="2800" dirty="0" err="1">
                <a:latin typeface="Times New Roman" panose="02020603050405020304" pitchFamily="18" charset="0"/>
                <a:cs typeface="Times New Roman" panose="02020603050405020304" pitchFamily="18" charset="0"/>
              </a:rPr>
              <a:t>Stuxnet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550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6A330F0-0DF8-4C5A-ACBF-8C70479F92FB}"/>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以下描述错误的是（）</a:t>
            </a:r>
          </a:p>
        </p:txBody>
      </p:sp>
      <p:sp>
        <p:nvSpPr>
          <p:cNvPr id="7" name="文本框 6">
            <a:extLst>
              <a:ext uri="{FF2B5EF4-FFF2-40B4-BE49-F238E27FC236}">
                <a16:creationId xmlns:a16="http://schemas.microsoft.com/office/drawing/2014/main" id="{8B03ADE0-3DFD-4E4F-8F1C-9A77461A9CBB}"/>
              </a:ext>
            </a:extLst>
          </p:cNvPr>
          <p:cNvSpPr txBox="1"/>
          <p:nvPr>
            <p:custDataLst>
              <p:tags r:id="rId3"/>
            </p:custDataLst>
          </p:nvPr>
        </p:nvSpPr>
        <p:spPr>
          <a:xfrm>
            <a:off x="3352800" y="2786063"/>
            <a:ext cx="6813395"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Mass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恶意代码会尽可能多的感染各种计算机</a:t>
            </a:r>
          </a:p>
        </p:txBody>
      </p:sp>
      <p:sp>
        <p:nvSpPr>
          <p:cNvPr id="8" name="文本框 7">
            <a:extLst>
              <a:ext uri="{FF2B5EF4-FFF2-40B4-BE49-F238E27FC236}">
                <a16:creationId xmlns:a16="http://schemas.microsoft.com/office/drawing/2014/main" id="{22E28B00-9CCC-468A-A576-435362827F57}"/>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恶意代码只针对特定的目标进行感染</a:t>
            </a:r>
          </a:p>
        </p:txBody>
      </p:sp>
      <p:sp>
        <p:nvSpPr>
          <p:cNvPr id="9" name="文本框 8">
            <a:extLst>
              <a:ext uri="{FF2B5EF4-FFF2-40B4-BE49-F238E27FC236}">
                <a16:creationId xmlns:a16="http://schemas.microsoft.com/office/drawing/2014/main" id="{FCF377B2-1D46-4E00-8F8A-AC5B026DCB1F}"/>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Mass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恶意代码比</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有更大的威胁，杀毒软件更难检测到</a:t>
            </a:r>
          </a:p>
        </p:txBody>
      </p:sp>
      <p:sp>
        <p:nvSpPr>
          <p:cNvPr id="10" name="文本框 9">
            <a:extLst>
              <a:ext uri="{FF2B5EF4-FFF2-40B4-BE49-F238E27FC236}">
                <a16:creationId xmlns:a16="http://schemas.microsoft.com/office/drawing/2014/main" id="{392B23A6-5DA2-4770-AA70-50818A6AF42E}"/>
              </a:ext>
            </a:extLst>
          </p:cNvPr>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恶意代码可能会“潜伏”很多年不被杀毒软件查杀</a:t>
            </a:r>
          </a:p>
        </p:txBody>
      </p:sp>
      <p:sp>
        <p:nvSpPr>
          <p:cNvPr id="11" name="矩形 10">
            <a:extLst>
              <a:ext uri="{FF2B5EF4-FFF2-40B4-BE49-F238E27FC236}">
                <a16:creationId xmlns:a16="http://schemas.microsoft.com/office/drawing/2014/main" id="{CB98A1E8-FFA4-4724-AF89-5C201B0D91C5}"/>
              </a:ext>
            </a:extLst>
          </p:cNvPr>
          <p:cNvSpPr>
            <a:spLocks noChangeAspect="1"/>
          </p:cNvSpPr>
          <p:nvPr>
            <p:custDataLst>
              <p:tags r:id="rId7"/>
            </p:custDataLst>
          </p:nvPr>
        </p:nvSpPr>
        <p:spPr>
          <a:xfrm>
            <a:off x="2638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B8E4AC8F-8345-4064-B11F-5949E53474F2}"/>
              </a:ext>
            </a:extLst>
          </p:cNvPr>
          <p:cNvSpPr>
            <a:spLocks noChangeAspect="1"/>
          </p:cNvSpPr>
          <p:nvPr>
            <p:custDataLst>
              <p:tags r:id="rId8"/>
            </p:custDataLst>
          </p:nvPr>
        </p:nvSpPr>
        <p:spPr>
          <a:xfrm>
            <a:off x="2638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E8924A3D-6312-42A7-94F9-0BF533693842}"/>
              </a:ext>
            </a:extLst>
          </p:cNvPr>
          <p:cNvSpPr>
            <a:spLocks noChangeAspect="1"/>
          </p:cNvSpPr>
          <p:nvPr>
            <p:custDataLst>
              <p:tags r:id="rId9"/>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587DFFD8-09CE-4A23-AB3B-DB3C7C55107B}"/>
              </a:ext>
            </a:extLst>
          </p:cNvPr>
          <p:cNvSpPr>
            <a:spLocks noChangeAspect="1"/>
          </p:cNvSpPr>
          <p:nvPr>
            <p:custDataLst>
              <p:tags r:id="rId10"/>
            </p:custDataLst>
          </p:nvPr>
        </p:nvSpPr>
        <p:spPr>
          <a:xfrm>
            <a:off x="2638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6F759FEC-6ED2-48D8-970B-9E5342A19E72}"/>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50189EF1-AB7E-4EBB-8F23-0EEB20286EDA}"/>
              </a:ext>
            </a:extLst>
          </p:cNvPr>
          <p:cNvGrpSpPr/>
          <p:nvPr>
            <p:custDataLst>
              <p:tags r:id="rId12"/>
            </p:custDataLst>
          </p:nvPr>
        </p:nvGrpSpPr>
        <p:grpSpPr>
          <a:xfrm>
            <a:off x="0" y="0"/>
            <a:ext cx="9144000" cy="635000"/>
            <a:chOff x="-1524000" y="0"/>
            <a:chExt cx="9144000" cy="635000"/>
          </a:xfrm>
        </p:grpSpPr>
        <p:sp>
          <p:nvSpPr>
            <p:cNvPr id="16" name="TitleBackground">
              <a:extLst>
                <a:ext uri="{FF2B5EF4-FFF2-40B4-BE49-F238E27FC236}">
                  <a16:creationId xmlns:a16="http://schemas.microsoft.com/office/drawing/2014/main" id="{EBF3FC6A-93FF-47DE-BE24-5D89AE6E5CD1}"/>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0C85D451-BAE2-4F82-87EE-10FDC67AAFBF}"/>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90E039CC-B48E-4801-8288-E5B3CA79F676}"/>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9" name="TipText">
              <a:extLst>
                <a:ext uri="{FF2B5EF4-FFF2-40B4-BE49-F238E27FC236}">
                  <a16:creationId xmlns:a16="http://schemas.microsoft.com/office/drawing/2014/main" id="{9755EAC6-A47E-409C-894F-6CE65CEEDC8E}"/>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B2A54D61-4008-4E6B-BCD8-617F80204C87}"/>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783521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General Rules for Malware Analysis</a:t>
            </a:r>
          </a:p>
        </p:txBody>
      </p:sp>
    </p:spTree>
    <p:extLst>
      <p:ext uri="{BB962C8B-B14F-4D97-AF65-F5344CB8AC3E}">
        <p14:creationId xmlns:p14="http://schemas.microsoft.com/office/powerpoint/2010/main" val="257572911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199" y="597472"/>
            <a:ext cx="10515600" cy="1325563"/>
          </a:xfrm>
        </p:spPr>
        <p:txBody>
          <a:bodyPr/>
          <a:lstStyle/>
          <a:p>
            <a:pPr algn="ctr"/>
            <a:r>
              <a:rPr lang="en-US" dirty="0">
                <a:latin typeface="Times New Roman" panose="02020603050405020304" pitchFamily="18" charset="0"/>
                <a:cs typeface="Times New Roman" panose="02020603050405020304" pitchFamily="18" charset="0"/>
              </a:rPr>
              <a:t>General Rules for Malware Analysis</a:t>
            </a:r>
          </a:p>
        </p:txBody>
      </p:sp>
      <p:sp>
        <p:nvSpPr>
          <p:cNvPr id="5" name="Subtitle 4"/>
          <p:cNvSpPr>
            <a:spLocks noGrp="1"/>
          </p:cNvSpPr>
          <p:nvPr>
            <p:ph idx="1"/>
          </p:nvPr>
        </p:nvSpPr>
        <p:spPr>
          <a:xfrm>
            <a:off x="1494019" y="1823882"/>
            <a:ext cx="9203961" cy="4092575"/>
          </a:xfrm>
        </p:spPr>
        <p:txBody>
          <a:bodyPr>
            <a:normAutofit fontScale="70000" lnSpcReduction="20000"/>
          </a:bodyPr>
          <a:lstStyle/>
          <a:p>
            <a:pPr lvl="0"/>
            <a:r>
              <a:rPr lang="en-US" sz="3200" dirty="0">
                <a:solidFill>
                  <a:srgbClr val="FF0000"/>
                </a:solidFill>
                <a:latin typeface="Times New Roman" panose="02020603050405020304" pitchFamily="18" charset="0"/>
                <a:cs typeface="Times New Roman" panose="02020603050405020304" pitchFamily="18" charset="0"/>
              </a:rPr>
              <a:t>Don’t Get Caught in Details</a:t>
            </a:r>
          </a:p>
          <a:p>
            <a:pPr lvl="1"/>
            <a:r>
              <a:rPr lang="en-US" sz="2800" dirty="0">
                <a:latin typeface="Times New Roman" panose="02020603050405020304" pitchFamily="18" charset="0"/>
                <a:cs typeface="Times New Roman" panose="02020603050405020304" pitchFamily="18" charset="0"/>
              </a:rPr>
              <a:t>You don’t need to understand 100% of the code</a:t>
            </a:r>
          </a:p>
          <a:p>
            <a:pPr lvl="1"/>
            <a:r>
              <a:rPr lang="en-US" sz="2800" dirty="0">
                <a:latin typeface="Times New Roman" panose="02020603050405020304" pitchFamily="18" charset="0"/>
                <a:cs typeface="Times New Roman" panose="02020603050405020304" pitchFamily="18" charset="0"/>
              </a:rPr>
              <a:t>Focus on key features</a:t>
            </a:r>
          </a:p>
          <a:p>
            <a:pPr lvl="0"/>
            <a:r>
              <a:rPr lang="en-US" sz="3200" dirty="0">
                <a:solidFill>
                  <a:srgbClr val="FF0000"/>
                </a:solidFill>
                <a:latin typeface="Times New Roman" panose="02020603050405020304" pitchFamily="18" charset="0"/>
                <a:cs typeface="Times New Roman" panose="02020603050405020304" pitchFamily="18" charset="0"/>
              </a:rPr>
              <a:t>Try Several Tools</a:t>
            </a:r>
          </a:p>
          <a:p>
            <a:pPr lvl="1"/>
            <a:r>
              <a:rPr lang="en-US" sz="2800" dirty="0">
                <a:latin typeface="Times New Roman" panose="02020603050405020304" pitchFamily="18" charset="0"/>
                <a:cs typeface="Times New Roman" panose="02020603050405020304" pitchFamily="18" charset="0"/>
              </a:rPr>
              <a:t>If one tool fails, try another</a:t>
            </a:r>
          </a:p>
          <a:p>
            <a:pPr lvl="1"/>
            <a:r>
              <a:rPr lang="en-US" sz="2800" dirty="0">
                <a:latin typeface="Times New Roman" panose="02020603050405020304" pitchFamily="18" charset="0"/>
                <a:cs typeface="Times New Roman" panose="02020603050405020304" pitchFamily="18" charset="0"/>
              </a:rPr>
              <a:t>Don’t get stuck on a hard issue, move along</a:t>
            </a:r>
          </a:p>
          <a:p>
            <a:r>
              <a:rPr lang="en-US" sz="3200" dirty="0">
                <a:solidFill>
                  <a:srgbClr val="FF0000"/>
                </a:solidFill>
                <a:latin typeface="Times New Roman" panose="02020603050405020304" pitchFamily="18" charset="0"/>
                <a:cs typeface="Times New Roman" panose="02020603050405020304" pitchFamily="18" charset="0"/>
              </a:rPr>
              <a:t>Malware authors are constantly raising the bar</a:t>
            </a:r>
          </a:p>
          <a:p>
            <a:pPr lvl="1"/>
            <a:r>
              <a:rPr lang="en-US" sz="2800" dirty="0">
                <a:latin typeface="Times New Roman" panose="02020603050405020304" pitchFamily="18" charset="0"/>
                <a:cs typeface="Times New Roman" panose="02020603050405020304" pitchFamily="18" charset="0"/>
              </a:rPr>
              <a:t>cat-and-mouse game</a:t>
            </a:r>
          </a:p>
        </p:txBody>
      </p:sp>
    </p:spTree>
    <p:extLst>
      <p:ext uri="{BB962C8B-B14F-4D97-AF65-F5344CB8AC3E}">
        <p14:creationId xmlns:p14="http://schemas.microsoft.com/office/powerpoint/2010/main" val="25074607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E0932AB-5EA2-48A1-B45A-BBA1A10323B6}"/>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以下哪些方法是恶意代码分析过程中不建议使用的（）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E17C95AB-9828-4C67-A92B-86E1A4CFC7BE}"/>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在进入细节分析之前对恶意代码要有一个概要性的理解</a:t>
            </a:r>
          </a:p>
        </p:txBody>
      </p:sp>
      <p:sp>
        <p:nvSpPr>
          <p:cNvPr id="8" name="文本框 7">
            <a:extLst>
              <a:ext uri="{FF2B5EF4-FFF2-40B4-BE49-F238E27FC236}">
                <a16:creationId xmlns:a16="http://schemas.microsoft.com/office/drawing/2014/main" id="{CF4F3F68-3CCD-4104-A3DC-BF8418C9849D}"/>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尝试多从不同角度，使用不同工具和方法来分析恶意代码</a:t>
            </a:r>
          </a:p>
        </p:txBody>
      </p:sp>
      <p:sp>
        <p:nvSpPr>
          <p:cNvPr id="9" name="文本框 8">
            <a:extLst>
              <a:ext uri="{FF2B5EF4-FFF2-40B4-BE49-F238E27FC236}">
                <a16:creationId xmlns:a16="http://schemas.microsoft.com/office/drawing/2014/main" id="{3B13DB98-0F57-402A-AC70-91C5A1559EC7}"/>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对全部反汇编指令直接进行逐行分析</a:t>
            </a:r>
          </a:p>
        </p:txBody>
      </p:sp>
      <p:sp>
        <p:nvSpPr>
          <p:cNvPr id="10" name="文本框 9">
            <a:extLst>
              <a:ext uri="{FF2B5EF4-FFF2-40B4-BE49-F238E27FC236}">
                <a16:creationId xmlns:a16="http://schemas.microsoft.com/office/drawing/2014/main" id="{DC57177B-BCA9-4531-A869-38DA91C91A94}"/>
              </a:ext>
            </a:extLst>
          </p:cNvPr>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先使用基本的动态和静态分析工具，定位可疑的静态和动态特征。</a:t>
            </a:r>
          </a:p>
        </p:txBody>
      </p:sp>
      <p:sp>
        <p:nvSpPr>
          <p:cNvPr id="11" name="矩形 10">
            <a:extLst>
              <a:ext uri="{FF2B5EF4-FFF2-40B4-BE49-F238E27FC236}">
                <a16:creationId xmlns:a16="http://schemas.microsoft.com/office/drawing/2014/main" id="{F4033443-4F62-4C92-8D42-E65D18528CDB}"/>
              </a:ext>
            </a:extLst>
          </p:cNvPr>
          <p:cNvSpPr>
            <a:spLocks noChangeAspect="1"/>
          </p:cNvSpPr>
          <p:nvPr>
            <p:custDataLst>
              <p:tags r:id="rId7"/>
            </p:custDataLst>
          </p:nvPr>
        </p:nvSpPr>
        <p:spPr>
          <a:xfrm>
            <a:off x="2638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4AF406F7-F964-495F-BD03-B7AFE41C8D67}"/>
              </a:ext>
            </a:extLst>
          </p:cNvPr>
          <p:cNvSpPr>
            <a:spLocks noChangeAspect="1"/>
          </p:cNvSpPr>
          <p:nvPr>
            <p:custDataLst>
              <p:tags r:id="rId8"/>
            </p:custDataLst>
          </p:nvPr>
        </p:nvSpPr>
        <p:spPr>
          <a:xfrm>
            <a:off x="2638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26594566-EE4E-46E4-A1B9-CCEE507C6911}"/>
              </a:ext>
            </a:extLst>
          </p:cNvPr>
          <p:cNvSpPr>
            <a:spLocks noChangeAspect="1"/>
          </p:cNvSpPr>
          <p:nvPr>
            <p:custDataLst>
              <p:tags r:id="rId9"/>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754F29A2-51C1-46A8-B129-B6241FE4619E}"/>
              </a:ext>
            </a:extLst>
          </p:cNvPr>
          <p:cNvSpPr>
            <a:spLocks noChangeAspect="1"/>
          </p:cNvSpPr>
          <p:nvPr>
            <p:custDataLst>
              <p:tags r:id="rId10"/>
            </p:custDataLst>
          </p:nvPr>
        </p:nvSpPr>
        <p:spPr>
          <a:xfrm>
            <a:off x="2638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8D00ECCA-3A96-4A4E-B2D6-BE2818753796}"/>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3" name="组合 22">
            <a:extLst>
              <a:ext uri="{FF2B5EF4-FFF2-40B4-BE49-F238E27FC236}">
                <a16:creationId xmlns:a16="http://schemas.microsoft.com/office/drawing/2014/main" id="{C3989F08-5B1B-4EA4-8891-1BF1BDA46415}"/>
              </a:ext>
            </a:extLst>
          </p:cNvPr>
          <p:cNvGrpSpPr/>
          <p:nvPr>
            <p:custDataLst>
              <p:tags r:id="rId12"/>
            </p:custDataLst>
          </p:nvPr>
        </p:nvGrpSpPr>
        <p:grpSpPr>
          <a:xfrm>
            <a:off x="0" y="0"/>
            <a:ext cx="9144000" cy="635000"/>
            <a:chOff x="-1524000" y="0"/>
            <a:chExt cx="9144000" cy="635000"/>
          </a:xfrm>
        </p:grpSpPr>
        <p:sp>
          <p:nvSpPr>
            <p:cNvPr id="16" name="TitleBackground">
              <a:extLst>
                <a:ext uri="{FF2B5EF4-FFF2-40B4-BE49-F238E27FC236}">
                  <a16:creationId xmlns:a16="http://schemas.microsoft.com/office/drawing/2014/main" id="{A9D0377D-B5BF-432B-97E9-D74E856BFCE3}"/>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0A67FE6B-29E8-452E-A306-8F89CD50D442}"/>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F1B90668-31F0-44A2-AE52-716C80F9D230}"/>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2" name="TipText">
              <a:extLst>
                <a:ext uri="{FF2B5EF4-FFF2-40B4-BE49-F238E27FC236}">
                  <a16:creationId xmlns:a16="http://schemas.microsoft.com/office/drawing/2014/main" id="{8D2B8DB4-8D0C-4B7E-8047-E5DCC620A566}"/>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082E0ADF-DAE9-41EF-917C-1715ED9D7326}"/>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882139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a:latin typeface="Times New Roman" panose="02020603050405020304" pitchFamily="18" charset="0"/>
                <a:cs typeface="Times New Roman" panose="02020603050405020304" pitchFamily="18" charset="0"/>
              </a:rPr>
              <a:t>General Rules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kumimoji="1" lang="en-US" altLang="zh-CN" sz="3600" dirty="0">
                <a:latin typeface="Times New Roman" panose="02020603050405020304" pitchFamily="18" charset="0"/>
                <a:cs typeface="Times New Roman" panose="02020603050405020304" pitchFamily="18" charset="0"/>
              </a:rPr>
              <a:t>If anything is certain, it is that change is certain. The world we are planning for today will not exist in this form tomorrow. </a:t>
            </a:r>
          </a:p>
          <a:p>
            <a:pPr marL="0" indent="0" algn="r">
              <a:buNone/>
            </a:pPr>
            <a:r>
              <a:rPr kumimoji="1" lang="en-US" altLang="zh-CN"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Philip Crosby</a:t>
            </a:r>
            <a:endParaRPr kumimoji="1" lang="en-US" altLang="zh-C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1105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3617F-B419-DE4E-ACE0-B8747AE38D2F}"/>
              </a:ext>
            </a:extLst>
          </p:cNvPr>
          <p:cNvSpPr>
            <a:spLocks noGrp="1"/>
          </p:cNvSpPr>
          <p:nvPr>
            <p:ph type="title"/>
          </p:nvPr>
        </p:nvSpPr>
        <p:spPr/>
        <p:txBody>
          <a:bodyPr/>
          <a:lstStyle/>
          <a:p>
            <a:pPr algn="ctr"/>
            <a:r>
              <a:rPr lang="zh-CN" altLang="en-US" dirty="0">
                <a:latin typeface="宋体" panose="02010600030101010101" pitchFamily="2" charset="-122"/>
                <a:ea typeface="宋体" panose="02010600030101010101" pitchFamily="2" charset="-122"/>
              </a:rPr>
              <a:t>恶意代码分析实战</a:t>
            </a:r>
            <a:endParaRPr kumimoji="1" lang="zh-CN" altLang="en-US" dirty="0">
              <a:latin typeface="宋体" panose="02010600030101010101" pitchFamily="2" charset="-122"/>
              <a:ea typeface="宋体" panose="02010600030101010101" pitchFamily="2" charset="-122"/>
            </a:endParaRPr>
          </a:p>
        </p:txBody>
      </p:sp>
      <p:pic>
        <p:nvPicPr>
          <p:cNvPr id="4" name="内容占位符 3">
            <a:extLst>
              <a:ext uri="{FF2B5EF4-FFF2-40B4-BE49-F238E27FC236}">
                <a16:creationId xmlns:a16="http://schemas.microsoft.com/office/drawing/2014/main" id="{A861DF5A-A0FB-B242-B559-87E7425D6C62}"/>
              </a:ext>
            </a:extLst>
          </p:cNvPr>
          <p:cNvPicPr>
            <a:picLocks noGrp="1" noChangeAspect="1"/>
          </p:cNvPicPr>
          <p:nvPr>
            <p:ph idx="1"/>
          </p:nvPr>
        </p:nvPicPr>
        <p:blipFill>
          <a:blip r:embed="rId2"/>
          <a:stretch>
            <a:fillRect/>
          </a:stretch>
        </p:blipFill>
        <p:spPr>
          <a:xfrm>
            <a:off x="4517250" y="2013852"/>
            <a:ext cx="3159088" cy="4092575"/>
          </a:xfrm>
          <a:prstGeom prst="rect">
            <a:avLst/>
          </a:prstGeom>
        </p:spPr>
      </p:pic>
    </p:spTree>
    <p:extLst>
      <p:ext uri="{BB962C8B-B14F-4D97-AF65-F5344CB8AC3E}">
        <p14:creationId xmlns:p14="http://schemas.microsoft.com/office/powerpoint/2010/main" val="1228943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5933" y="2208833"/>
            <a:ext cx="7543800" cy="1143000"/>
          </a:xfrm>
        </p:spPr>
        <p:txBody>
          <a:bodyPr/>
          <a:lstStyle/>
          <a:p>
            <a:pPr algn="ctr"/>
            <a:r>
              <a:rPr lang="zh-CN" altLang="en-US" sz="4400" dirty="0"/>
              <a:t>恶意代码分析与防治技术</a:t>
            </a:r>
            <a:endParaRPr lang="en-US" sz="3200" dirty="0"/>
          </a:p>
        </p:txBody>
      </p:sp>
      <p:sp>
        <p:nvSpPr>
          <p:cNvPr id="5" name="Title 1"/>
          <p:cNvSpPr txBox="1">
            <a:spLocks/>
          </p:cNvSpPr>
          <p:nvPr/>
        </p:nvSpPr>
        <p:spPr bwMode="auto">
          <a:xfrm>
            <a:off x="3207433" y="3763619"/>
            <a:ext cx="6400800" cy="130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i="1" kern="1200">
                <a:solidFill>
                  <a:schemeClr val="bg1"/>
                </a:solidFill>
                <a:latin typeface="+mj-lt"/>
                <a:ea typeface="+mj-ea"/>
                <a:cs typeface="+mj-cs"/>
              </a:defRPr>
            </a:lvl1pPr>
            <a:lvl2pPr algn="ctr" rtl="0" fontAlgn="base">
              <a:spcBef>
                <a:spcPct val="0"/>
              </a:spcBef>
              <a:spcAft>
                <a:spcPct val="0"/>
              </a:spcAft>
              <a:defRPr sz="4200" b="1" i="1">
                <a:solidFill>
                  <a:schemeClr val="tx1"/>
                </a:solidFill>
                <a:latin typeface="Arial" charset="0"/>
              </a:defRPr>
            </a:lvl2pPr>
            <a:lvl3pPr algn="ctr" rtl="0" fontAlgn="base">
              <a:spcBef>
                <a:spcPct val="0"/>
              </a:spcBef>
              <a:spcAft>
                <a:spcPct val="0"/>
              </a:spcAft>
              <a:defRPr sz="4200" b="1" i="1">
                <a:solidFill>
                  <a:schemeClr val="tx1"/>
                </a:solidFill>
                <a:latin typeface="Arial" charset="0"/>
              </a:defRPr>
            </a:lvl3pPr>
            <a:lvl4pPr algn="ctr" rtl="0" fontAlgn="base">
              <a:spcBef>
                <a:spcPct val="0"/>
              </a:spcBef>
              <a:spcAft>
                <a:spcPct val="0"/>
              </a:spcAft>
              <a:defRPr sz="4200" b="1" i="1">
                <a:solidFill>
                  <a:schemeClr val="tx1"/>
                </a:solidFill>
                <a:latin typeface="Arial" charset="0"/>
              </a:defRPr>
            </a:lvl4pPr>
            <a:lvl5pPr algn="ctr" rtl="0" fontAlgn="base">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algn="ctr" defTabSz="914400"/>
            <a:r>
              <a:rPr lang="zh-CN" altLang="en-US" sz="36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王志</a:t>
            </a:r>
            <a:r>
              <a:rPr lang="en-US" altLang="zh-CN" sz="36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ctr" defTabSz="914400"/>
            <a:r>
              <a:rPr lang="en-US" altLang="zh-CN" sz="28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zwang@nankai.edu.cn</a:t>
            </a:r>
          </a:p>
        </p:txBody>
      </p:sp>
      <p:sp>
        <p:nvSpPr>
          <p:cNvPr id="4" name="Title 1"/>
          <p:cNvSpPr txBox="1">
            <a:spLocks/>
          </p:cNvSpPr>
          <p:nvPr/>
        </p:nvSpPr>
        <p:spPr bwMode="auto">
          <a:xfrm>
            <a:off x="3207433" y="5474526"/>
            <a:ext cx="6400800" cy="149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i="1" kern="1200">
                <a:solidFill>
                  <a:schemeClr val="bg1"/>
                </a:solidFill>
                <a:latin typeface="+mj-lt"/>
                <a:ea typeface="+mj-ea"/>
                <a:cs typeface="+mj-cs"/>
              </a:defRPr>
            </a:lvl1pPr>
            <a:lvl2pPr algn="ctr" rtl="0" fontAlgn="base">
              <a:spcBef>
                <a:spcPct val="0"/>
              </a:spcBef>
              <a:spcAft>
                <a:spcPct val="0"/>
              </a:spcAft>
              <a:defRPr sz="4200" b="1" i="1">
                <a:solidFill>
                  <a:schemeClr val="tx1"/>
                </a:solidFill>
                <a:latin typeface="Arial" charset="0"/>
              </a:defRPr>
            </a:lvl2pPr>
            <a:lvl3pPr algn="ctr" rtl="0" fontAlgn="base">
              <a:spcBef>
                <a:spcPct val="0"/>
              </a:spcBef>
              <a:spcAft>
                <a:spcPct val="0"/>
              </a:spcAft>
              <a:defRPr sz="4200" b="1" i="1">
                <a:solidFill>
                  <a:schemeClr val="tx1"/>
                </a:solidFill>
                <a:latin typeface="Arial" charset="0"/>
              </a:defRPr>
            </a:lvl3pPr>
            <a:lvl4pPr algn="ctr" rtl="0" fontAlgn="base">
              <a:spcBef>
                <a:spcPct val="0"/>
              </a:spcBef>
              <a:spcAft>
                <a:spcPct val="0"/>
              </a:spcAft>
              <a:defRPr sz="4200" b="1" i="1">
                <a:solidFill>
                  <a:schemeClr val="tx1"/>
                </a:solidFill>
                <a:latin typeface="Arial" charset="0"/>
              </a:defRPr>
            </a:lvl4pPr>
            <a:lvl5pPr algn="ctr" rtl="0" fontAlgn="base">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algn="ctr" defTabSz="914400"/>
            <a:r>
              <a:rPr lang="zh-CN" altLang="en-US"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南开大学网络空间安全学院</a:t>
            </a:r>
            <a:endPar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pPr algn="ctr" defTabSz="914400"/>
            <a:r>
              <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2023-2024</a:t>
            </a:r>
            <a:r>
              <a:rPr lang="zh-CN" altLang="en-US"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学年</a:t>
            </a:r>
            <a:endPar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847986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ACF499-0D93-4E0D-80CC-38C97CE35048}"/>
              </a:ext>
            </a:extLst>
          </p:cNvPr>
          <p:cNvSpPr>
            <a:spLocks noGrp="1"/>
          </p:cNvSpPr>
          <p:nvPr>
            <p:ph type="title"/>
          </p:nvPr>
        </p:nvSpPr>
        <p:spPr>
          <a:xfrm>
            <a:off x="838200" y="887896"/>
            <a:ext cx="10515600" cy="802792"/>
          </a:xfrm>
        </p:spPr>
        <p:txBody>
          <a:bodyPr/>
          <a:lstStyle/>
          <a:p>
            <a:pPr algn="ct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课程教材和拓展阅读资料</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C6A45C7A-2DE8-4582-BA9B-C31A2D3B770C}"/>
              </a:ext>
            </a:extLst>
          </p:cNvPr>
          <p:cNvSpPr>
            <a:spLocks noGrp="1"/>
          </p:cNvSpPr>
          <p:nvPr>
            <p:ph idx="1"/>
          </p:nvPr>
        </p:nvSpPr>
        <p:spPr/>
        <p:txBody>
          <a:bodyPr/>
          <a:lstStyle/>
          <a:p>
            <a:pPr lvl="0">
              <a:lnSpc>
                <a:spcPct val="150000"/>
              </a:lnSpc>
            </a:pP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逆向工程核心原理</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，【韩】李承远 著，武传海 译，人民邮电出版社；</a:t>
            </a:r>
          </a:p>
          <a:p>
            <a:pPr lvl="0">
              <a:lnSpc>
                <a:spcPct val="150000"/>
              </a:lnSpc>
            </a:pP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加密与解密</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段钢 编著，电子工业出版社；</a:t>
            </a:r>
          </a:p>
          <a:p>
            <a:pPr lvl="0">
              <a:lnSpc>
                <a:spcPct val="150000"/>
              </a:lnSpc>
            </a:pPr>
            <a:r>
              <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Intel</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汇编语言程序设计</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Assembly Language for Intel-Based Computers </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Fifth Edition</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），【美】</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Kip R. Irvine</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著，温玉杰、梅广宇、罗云彬等译，电子工业出版社；</a:t>
            </a:r>
          </a:p>
          <a:p>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6022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CAB8C-1D48-4D5E-9B43-C562656D47C5}"/>
              </a:ext>
            </a:extLst>
          </p:cNvPr>
          <p:cNvSpPr>
            <a:spLocks noGrp="1"/>
          </p:cNvSpPr>
          <p:nvPr>
            <p:ph type="title"/>
          </p:nvPr>
        </p:nvSpPr>
        <p:spPr/>
        <p:txBody>
          <a:bodyPr/>
          <a:lstStyle/>
          <a:p>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课程教材和拓展阅读资料</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29D8EA9A-2415-4A93-8CBC-7BE773B8AA08}"/>
              </a:ext>
            </a:extLst>
          </p:cNvPr>
          <p:cNvSpPr>
            <a:spLocks noGrp="1"/>
          </p:cNvSpPr>
          <p:nvPr>
            <p:ph idx="1"/>
          </p:nvPr>
        </p:nvSpPr>
        <p:spPr/>
        <p:txBody>
          <a:bodyPr/>
          <a:lstStyle/>
          <a:p>
            <a:pPr lvl="0"/>
            <a:r>
              <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Practical Reverse Engineering</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Bruce Dang, Alexandre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Gazet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and Elias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Bachaalany</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Wiley;</a:t>
            </a:r>
            <a:endParaRPr lang="zh-CN" altLang="zh-CN" sz="2800" dirty="0">
              <a:latin typeface="Times New Roman" panose="02020603050405020304" pitchFamily="18" charset="0"/>
              <a:ea typeface="宋体" panose="02010600030101010101" pitchFamily="2" charset="-122"/>
              <a:cs typeface="Times New Roman" panose="02020603050405020304" pitchFamily="18" charset="0"/>
            </a:endParaRPr>
          </a:p>
          <a:p>
            <a:pPr lvl="0"/>
            <a:r>
              <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IDA Pro </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权威指南（第二版），</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【美】</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Chris Eagle </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著，石华耀、段桂菊 译，人民邮电出版社</a:t>
            </a:r>
          </a:p>
          <a:p>
            <a:pPr lvl="0"/>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有趣的二进制</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，【日】爱甲健二 著，周自恒 译， 人民邮电出版社</a:t>
            </a:r>
          </a:p>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54244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27D48-D3C2-2A44-B3F2-2F7B8B49C89C}"/>
              </a:ext>
            </a:extLst>
          </p:cNvPr>
          <p:cNvSpPr>
            <a:spLocks noGrp="1"/>
          </p:cNvSpPr>
          <p:nvPr>
            <p:ph type="title"/>
          </p:nvPr>
        </p:nvSpPr>
        <p:spPr/>
        <p:txBody>
          <a:bodyPr/>
          <a:lstStyle/>
          <a:p>
            <a:r>
              <a:rPr kumimoji="1" lang="en-US" altLang="zh-Hans" dirty="0">
                <a:latin typeface="Times New Roman" panose="02020603050405020304" pitchFamily="18" charset="0"/>
                <a:cs typeface="Times New Roman" panose="02020603050405020304" pitchFamily="18" charset="0"/>
              </a:rPr>
              <a:t>Contents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BFC936A3-D4D5-F84C-9DE5-6580C206DBCE}"/>
              </a:ext>
            </a:extLst>
          </p:cNvPr>
          <p:cNvSpPr>
            <a:spLocks noGrp="1"/>
          </p:cNvSpPr>
          <p:nvPr>
            <p:ph idx="1"/>
          </p:nvPr>
        </p:nvSpPr>
        <p:spPr>
          <a:xfrm>
            <a:off x="2135189" y="1989138"/>
            <a:ext cx="7940675" cy="4355906"/>
          </a:xfrm>
        </p:spPr>
        <p:txBody>
          <a:bodyPr/>
          <a:lstStyle/>
          <a:p>
            <a:pPr>
              <a:lnSpc>
                <a:spcPct val="150000"/>
              </a:lnSpc>
            </a:pPr>
            <a:r>
              <a:rPr kumimoji="1" lang="en-US" altLang="zh-Hans" dirty="0">
                <a:latin typeface="Times New Roman" panose="02020603050405020304" pitchFamily="18" charset="0"/>
                <a:cs typeface="Times New Roman" panose="02020603050405020304" pitchFamily="18" charset="0"/>
              </a:rPr>
              <a:t>PART1:</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Basic Analysis</a:t>
            </a:r>
          </a:p>
          <a:p>
            <a:pPr lvl="1">
              <a:lnSpc>
                <a:spcPct val="150000"/>
              </a:lnSpc>
            </a:pPr>
            <a:r>
              <a:rPr kumimoji="1" lang="en-US" altLang="zh-Hans" dirty="0">
                <a:latin typeface="Times New Roman" panose="02020603050405020304" pitchFamily="18" charset="0"/>
                <a:cs typeface="Times New Roman" panose="02020603050405020304" pitchFamily="18" charset="0"/>
              </a:rPr>
              <a:t>Chapter1:</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Basic</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Static</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Analysis</a:t>
            </a:r>
          </a:p>
          <a:p>
            <a:pPr lvl="1">
              <a:lnSpc>
                <a:spcPct val="150000"/>
              </a:lnSpc>
            </a:pPr>
            <a:r>
              <a:rPr kumimoji="1" lang="en-US" altLang="zh-Hans" dirty="0">
                <a:latin typeface="Times New Roman" panose="02020603050405020304" pitchFamily="18" charset="0"/>
                <a:cs typeface="Times New Roman" panose="02020603050405020304" pitchFamily="18" charset="0"/>
              </a:rPr>
              <a:t>Chapter2:</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Malware</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Analysis in Virtual Machines</a:t>
            </a:r>
          </a:p>
          <a:p>
            <a:pPr lvl="1">
              <a:lnSpc>
                <a:spcPct val="150000"/>
              </a:lnSpc>
            </a:pPr>
            <a:r>
              <a:rPr kumimoji="1" lang="en-US" altLang="zh-CN" dirty="0">
                <a:latin typeface="Times New Roman" panose="02020603050405020304" pitchFamily="18" charset="0"/>
                <a:cs typeface="Times New Roman" panose="02020603050405020304" pitchFamily="18" charset="0"/>
              </a:rPr>
              <a:t>Chaper3: Basic Dynamic Analysis</a:t>
            </a:r>
          </a:p>
          <a:p>
            <a:pPr lvl="1">
              <a:lnSpc>
                <a:spcPct val="150000"/>
              </a:lnSpc>
            </a:pPr>
            <a:r>
              <a:rPr kumimoji="1" lang="en-US" altLang="zh-CN" b="1" dirty="0">
                <a:latin typeface="Times New Roman" panose="02020603050405020304" pitchFamily="18" charset="0"/>
                <a:cs typeface="Times New Roman" panose="02020603050405020304" pitchFamily="18" charset="0"/>
              </a:rPr>
              <a:t> </a:t>
            </a:r>
            <a:r>
              <a:rPr kumimoji="1" lang="en-US" altLang="zh-CN" b="1" dirty="0">
                <a:solidFill>
                  <a:srgbClr val="FF0000"/>
                </a:solidFill>
                <a:latin typeface="Times New Roman" panose="02020603050405020304" pitchFamily="18" charset="0"/>
                <a:cs typeface="Times New Roman" panose="02020603050405020304" pitchFamily="18" charset="0"/>
              </a:rPr>
              <a:t>++ Yara</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3919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国际著名的安全测评机构AV-TEST统计数据显示，计算机病毒的数量在逐年增加。&#10;&#10;计算机病毒的技术在不断进化，通过多样性来增加病毒的生存能力。"/>
  <p:tag name="PROBLEMSCORE" val="1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0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0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0"/>
</p:tagLst>
</file>

<file path=ppt/tags/tag1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49.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10.0"/>
</p:tagLst>
</file>

<file path=ppt/tags/tag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6.xml><?xml version="1.0" encoding="utf-8"?>
<p:tagLst xmlns:a="http://schemas.openxmlformats.org/drawingml/2006/main" xmlns:r="http://schemas.openxmlformats.org/officeDocument/2006/relationships" xmlns:p="http://schemas.openxmlformats.org/presentationml/2006/main">
  <p:tag name="RAINPROBLEM" val="ShortAnswer"/>
  <p:tag name="PROBLEMHASREMARK" val="True"/>
  <p:tag name="PROBLEMREMARK" val="病毒、蠕虫、僵尸网络、后门、木马、间谍软件、勒索软件等等"/>
  <p:tag name="PROBLEMSCORE" val="10.0"/>
  <p:tag name="PROBLEMVOICEALLOWED" val="False"/>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6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71.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7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6.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10.0"/>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3.xml><?xml version="1.0" encoding="utf-8"?>
<p:tagLst xmlns:a="http://schemas.openxmlformats.org/drawingml/2006/main" xmlns:r="http://schemas.openxmlformats.org/officeDocument/2006/relationships" xmlns:p="http://schemas.openxmlformats.org/presentationml/2006/main">
  <p:tag name="RAINPROBLEMTYPE" val="MultipleChoiceMA"/>
  <p:tag name="RAINPROBLEM" val="MultipleChoiceMA"/>
  <p:tag name="PROBLEMSCORE_HALF" val="0.0"/>
  <p:tag name="PROBLEMSCORE" val="10.0"/>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9.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RAINPROBLEMTYPE" val="MultipleChoiceMA"/>
  <p:tag name="RAINPROBLEM" val="MultipleChoiceMA"/>
  <p:tag name="PROBLEMSCORE_HALF" val="0.0"/>
  <p:tag name="PROBLEMSCORE" val="10.0"/>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HASREMARK" val="True"/>
  <p:tag name="PROBLEMREMARK" val="随着智能设备的不断增加，计算机病毒的感染范围越来越大，从传统的计算机、智能手机，到智能家具设备、摄像头、路由器，甚至到国家基础设施的电网系统、智慧城市系统。"/>
  <p:tag name="PROBLEMSCORE" val="2.0"/>
</p:tagLst>
</file>

<file path=ppt/tags/tag4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5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2.xml><?xml version="1.0" encoding="utf-8"?>
<p:tagLst xmlns:a="http://schemas.openxmlformats.org/drawingml/2006/main" xmlns:r="http://schemas.openxmlformats.org/officeDocument/2006/relationships" xmlns:p="http://schemas.openxmlformats.org/presentationml/2006/main">
  <p:tag name="RAINPROBLEM" val="ShortAnswer"/>
  <p:tag name="PROBLEMHASREMARK" val="True"/>
  <p:tag name="PROBLEMREMARK" val="启发式检测、动态行为分析、机器学习等等"/>
  <p:tag name="PROBLEMSCORE" val="2.0"/>
  <p:tag name="PROBLEMVOICEALLOWED" val="False"/>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7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7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7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2.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计算机病毒威胁会越来越验证，已经上升到国家安全的层面，各国成立了网络战部队。&#10;计算机病毒在不断的变化，机器学习的前提假设是数据分布具有稳定性，显然在计算机病毒检测领域是不成立的。因此仅依靠数据分析是不能解决计算机病毒检测问题。"/>
  <p:tag name="PROBLEMSCORE" val="10.0"/>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2_400TGp_globalcity_light_ani">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3122</TotalTime>
  <Words>2613</Words>
  <Application>Microsoft Office PowerPoint</Application>
  <PresentationFormat>宽屏</PresentationFormat>
  <Paragraphs>395</Paragraphs>
  <Slides>60</Slides>
  <Notes>20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60</vt:i4>
      </vt:variant>
    </vt:vector>
  </HeadingPairs>
  <TitlesOfParts>
    <vt:vector size="72" baseType="lpstr">
      <vt:lpstr>DengXian</vt:lpstr>
      <vt:lpstr>DengXian</vt:lpstr>
      <vt:lpstr>SimSun</vt:lpstr>
      <vt:lpstr>SimSun</vt:lpstr>
      <vt:lpstr>Microsoft Yahei</vt:lpstr>
      <vt:lpstr>Arial</vt:lpstr>
      <vt:lpstr>Arial</vt:lpstr>
      <vt:lpstr>Calibri</vt:lpstr>
      <vt:lpstr>Cambria Math</vt:lpstr>
      <vt:lpstr>Roboto</vt:lpstr>
      <vt:lpstr>Times New Roman</vt:lpstr>
      <vt:lpstr>2_400TGp_globalcity_light_ani</vt:lpstr>
      <vt:lpstr>恶意代码分析与防治技术</vt:lpstr>
      <vt:lpstr>恶意代码分析与防治技术</vt:lpstr>
      <vt:lpstr>恶意代码分析与防治技术</vt:lpstr>
      <vt:lpstr>考试成绩</vt:lpstr>
      <vt:lpstr>Textbook</vt:lpstr>
      <vt:lpstr>恶意代码分析实战</vt:lpstr>
      <vt:lpstr>课程教材和拓展阅读资料</vt:lpstr>
      <vt:lpstr>课程教材和拓展阅读资料</vt:lpstr>
      <vt:lpstr>Contents</vt:lpstr>
      <vt:lpstr>Contents</vt:lpstr>
      <vt:lpstr>Contents</vt:lpstr>
      <vt:lpstr>Contents</vt:lpstr>
      <vt:lpstr>Chapter 0</vt:lpstr>
      <vt:lpstr>The Goals of Malware Analysis</vt:lpstr>
      <vt:lpstr>PowerPoint 演示文稿</vt:lpstr>
      <vt:lpstr>AVTEST Total Malware</vt:lpstr>
      <vt:lpstr>西北工业大学攻击事件</vt:lpstr>
      <vt:lpstr>CIA网络攻击调查报告</vt:lpstr>
      <vt:lpstr>武汉地震检测中心遭攻击事件</vt:lpstr>
      <vt:lpstr>PowerPoint 演示文稿</vt:lpstr>
      <vt:lpstr>https://threatmap.checkpoint.com/</vt:lpstr>
      <vt:lpstr>https://map.lookingglasscyber.com/</vt:lpstr>
      <vt:lpstr>PowerPoint 演示文稿</vt:lpstr>
      <vt:lpstr>PowerPoint 演示文稿</vt:lpstr>
      <vt:lpstr>Malware Used as a Cyber Weapon Against Critical Infrastructure</vt:lpstr>
      <vt:lpstr>PowerPoint 演示文稿</vt:lpstr>
      <vt:lpstr>Machine Learning</vt:lpstr>
      <vt:lpstr>PowerPoint 演示文稿</vt:lpstr>
      <vt:lpstr>Machine Learning and Detection Models</vt:lpstr>
      <vt:lpstr>PowerPoint 演示文稿</vt:lpstr>
      <vt:lpstr>PowerPoint 演示文稿</vt:lpstr>
      <vt:lpstr>ML is not a panacea</vt:lpstr>
      <vt:lpstr>恶意代码与人工智能系统的博弈</vt:lpstr>
      <vt:lpstr>PowerPoint 演示文稿</vt:lpstr>
      <vt:lpstr>The Goals of Malware Analysis</vt:lpstr>
      <vt:lpstr>Dissecting</vt:lpstr>
      <vt:lpstr>Signatures</vt:lpstr>
      <vt:lpstr>Yara引擎</vt:lpstr>
      <vt:lpstr>PowerPoint 演示文稿</vt:lpstr>
      <vt:lpstr>PowerPoint 演示文稿</vt:lpstr>
      <vt:lpstr>Malware Analysis Techniques</vt:lpstr>
      <vt:lpstr>Malware Analysis Technique</vt:lpstr>
      <vt:lpstr>Static vs. Dynamic Analysis</vt:lpstr>
      <vt:lpstr>Basic Analysis</vt:lpstr>
      <vt:lpstr>Advanced Analysis</vt:lpstr>
      <vt:lpstr>PowerPoint 演示文稿</vt:lpstr>
      <vt:lpstr>Types of Malware</vt:lpstr>
      <vt:lpstr>PowerPoint 演示文稿</vt:lpstr>
      <vt:lpstr>Types of Malware</vt:lpstr>
      <vt:lpstr>Types of Malware</vt:lpstr>
      <vt:lpstr>Types of Malware</vt:lpstr>
      <vt:lpstr>Types of Malware</vt:lpstr>
      <vt:lpstr>Types of Malware</vt:lpstr>
      <vt:lpstr>Mass vs. Targeted Malware </vt:lpstr>
      <vt:lpstr>PowerPoint 演示文稿</vt:lpstr>
      <vt:lpstr>General Rules for Malware Analysis</vt:lpstr>
      <vt:lpstr>General Rules for Malware Analysis</vt:lpstr>
      <vt:lpstr>PowerPoint 演示文稿</vt:lpstr>
      <vt:lpstr>General Rules</vt:lpstr>
      <vt:lpstr>恶意代码分析与防治技术</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Malware Analysis</dc:title>
  <dc:creator>Sam Bowne</dc:creator>
  <cp:lastModifiedBy>王志</cp:lastModifiedBy>
  <cp:revision>234</cp:revision>
  <dcterms:created xsi:type="dcterms:W3CDTF">2013-08-16T17:07:40Z</dcterms:created>
  <dcterms:modified xsi:type="dcterms:W3CDTF">2023-08-27T22:45:48Z</dcterms:modified>
</cp:coreProperties>
</file>